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charts/chart3.xml" ContentType="application/vnd.openxmlformats-officedocument.drawingml.chart+xml"/>
  <Override PartName="/ppt/metadata" ContentType="application/binary"/>
  <Override PartName="/ppt/charts/colors2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794500" cy="9931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8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2137">
          <p15:clr>
            <a:srgbClr val="A4A3A4"/>
          </p15:clr>
        </p15:guide>
        <p15:guide id="4" pos="731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gJ41oMRoMje/78RLMsoXcIOaWS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8D1073-0D36-48CE-A2F1-EF263B506B91}">
  <a:tblStyle styleId="{9D8D1073-0D36-48CE-A2F1-EF263B506B9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8" orient="horz"/>
        <p:guide pos="527" orient="horz"/>
        <p:guide pos="2137" orient="horz"/>
        <p:guide pos="73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ILL Requests in</a:t>
            </a:r>
            <a:r>
              <a:rPr lang="en-US" sz="2400" baseline="0" dirty="0"/>
              <a:t> 2022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Borrowing requests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5090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1-4020-A39E-2B6B5B6F7D7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Lending requests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1-4020-A39E-2B6B5B6F7D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6219568"/>
        <c:axId val="1406221232"/>
      </c:barChart>
      <c:catAx>
        <c:axId val="140621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6221232"/>
        <c:crosses val="autoZero"/>
        <c:auto val="1"/>
        <c:lblAlgn val="ctr"/>
        <c:lblOffset val="100"/>
        <c:noMultiLvlLbl val="0"/>
      </c:catAx>
      <c:valAx>
        <c:axId val="140622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0621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Completed Borrowing Requests (2018-2022)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Digital/Non returnable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1456</c:v>
                </c:pt>
                <c:pt idx="1">
                  <c:v>1155</c:v>
                </c:pt>
                <c:pt idx="2">
                  <c:v>1750</c:v>
                </c:pt>
                <c:pt idx="3">
                  <c:v>3254</c:v>
                </c:pt>
                <c:pt idx="4">
                  <c:v>3512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7-42EA-8D97-A21403591A5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Physical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706</c:v>
                </c:pt>
                <c:pt idx="1">
                  <c:v>691</c:v>
                </c:pt>
                <c:pt idx="2">
                  <c:v>582</c:v>
                </c:pt>
                <c:pt idx="3">
                  <c:v>1556</c:v>
                </c:pt>
                <c:pt idx="4">
                  <c:v>1578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F7-42EA-8D97-A21403591A5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2162</c:v>
                </c:pt>
                <c:pt idx="1">
                  <c:v>1846</c:v>
                </c:pt>
                <c:pt idx="2">
                  <c:v>2332</c:v>
                </c:pt>
                <c:pt idx="3">
                  <c:v>4810</c:v>
                </c:pt>
                <c:pt idx="4">
                  <c:v>5090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F7-42EA-8D97-A21403591A5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97920479"/>
        <c:axId val="1597922975"/>
      </c:lineChart>
      <c:catAx>
        <c:axId val="159792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22975"/>
        <c:crosses val="autoZero"/>
        <c:auto val="1"/>
        <c:lblAlgn val="ctr"/>
        <c:lblOffset val="100"/>
        <c:noMultiLvlLbl val="0"/>
      </c:catAx>
      <c:valAx>
        <c:axId val="159792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2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By Patron types</a:t>
            </a:r>
            <a:r>
              <a:rPr lang="en-US" sz="2800" baseline="0" dirty="0"/>
              <a:t> (2018-2022)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External patrons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Feuil1!$B$2:$F$2</c:f>
              <c:numCache>
                <c:formatCode>General</c:formatCode>
                <c:ptCount val="5"/>
                <c:pt idx="0">
                  <c:v>638</c:v>
                </c:pt>
                <c:pt idx="1">
                  <c:v>330</c:v>
                </c:pt>
                <c:pt idx="2">
                  <c:v>412</c:v>
                </c:pt>
                <c:pt idx="3">
                  <c:v>202</c:v>
                </c:pt>
                <c:pt idx="4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D-4EEE-A2AD-5971A099F95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Undergaduates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Feuil1!$B$3:$F$3</c:f>
              <c:numCache>
                <c:formatCode>General</c:formatCode>
                <c:ptCount val="5"/>
                <c:pt idx="0">
                  <c:v>20</c:v>
                </c:pt>
                <c:pt idx="1">
                  <c:v>43</c:v>
                </c:pt>
                <c:pt idx="2">
                  <c:v>45</c:v>
                </c:pt>
                <c:pt idx="3">
                  <c:v>243</c:v>
                </c:pt>
                <c:pt idx="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DD-4EEE-A2AD-5971A099F956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Graduates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Feuil1!$B$4:$F$4</c:f>
              <c:numCache>
                <c:formatCode>General</c:formatCode>
                <c:ptCount val="5"/>
                <c:pt idx="0">
                  <c:v>301</c:v>
                </c:pt>
                <c:pt idx="1">
                  <c:v>358</c:v>
                </c:pt>
                <c:pt idx="2">
                  <c:v>504</c:v>
                </c:pt>
                <c:pt idx="3">
                  <c:v>1530</c:v>
                </c:pt>
                <c:pt idx="4">
                  <c:v>2114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DD-4EEE-A2AD-5971A099F956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Faculty / staff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Feuil1!$B$5:$F$5</c:f>
              <c:numCache>
                <c:formatCode>General</c:formatCode>
                <c:ptCount val="5"/>
                <c:pt idx="0">
                  <c:v>1203</c:v>
                </c:pt>
                <c:pt idx="1">
                  <c:v>1115</c:v>
                </c:pt>
                <c:pt idx="2">
                  <c:v>1371</c:v>
                </c:pt>
                <c:pt idx="3">
                  <c:v>2835</c:v>
                </c:pt>
                <c:pt idx="4">
                  <c:v>2568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DD-4EEE-A2AD-5971A099F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7912575"/>
        <c:axId val="1597922143"/>
      </c:barChart>
      <c:catAx>
        <c:axId val="159791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22143"/>
        <c:crosses val="autoZero"/>
        <c:auto val="1"/>
        <c:lblAlgn val="ctr"/>
        <c:lblOffset val="100"/>
        <c:noMultiLvlLbl val="0"/>
      </c:catAx>
      <c:valAx>
        <c:axId val="159792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125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284" cy="4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4" y="0"/>
            <a:ext cx="2944284" cy="4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3107"/>
            <a:ext cx="2944284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75" spcFirstLastPara="1" rIns="91275" wrap="square" tIns="45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75" spcFirstLastPara="1" rIns="91275" wrap="square" tIns="456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75" spcFirstLastPara="1" rIns="91275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9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3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3:notes"/>
          <p:cNvSpPr txBox="1"/>
          <p:nvPr>
            <p:ph idx="12" type="sldNum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75" spcFirstLastPara="1" rIns="91275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 txBox="1"/>
          <p:nvPr>
            <p:ph idx="12" type="sldNum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75" spcFirstLastPara="1" rIns="91275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avec photo" type="title">
  <p:cSld name="TITL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47694" y="6"/>
            <a:ext cx="12180477" cy="684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/>
          <p:nvPr/>
        </p:nvSpPr>
        <p:spPr>
          <a:xfrm flipH="1">
            <a:off x="3025813" y="2258064"/>
            <a:ext cx="9144000" cy="4599941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5"/>
          <p:cNvSpPr txBox="1"/>
          <p:nvPr>
            <p:ph type="ctrTitle"/>
          </p:nvPr>
        </p:nvSpPr>
        <p:spPr>
          <a:xfrm>
            <a:off x="1396860" y="4572586"/>
            <a:ext cx="10363200" cy="796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200"/>
              <a:buFont typeface="Calibri"/>
              <a:buNone/>
              <a:defRPr b="1" i="0" sz="320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subTitle"/>
          </p:nvPr>
        </p:nvSpPr>
        <p:spPr>
          <a:xfrm>
            <a:off x="3225660" y="5496037"/>
            <a:ext cx="8534400" cy="55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/>
          <p:nvPr/>
        </p:nvSpPr>
        <p:spPr>
          <a:xfrm rot="10800000">
            <a:off x="4461176" y="7"/>
            <a:ext cx="7730824" cy="2909525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/>
          <p:nvPr/>
        </p:nvSpPr>
        <p:spPr>
          <a:xfrm>
            <a:off x="-166251" y="4669911"/>
            <a:ext cx="4572000" cy="2204719"/>
          </a:xfrm>
          <a:prstGeom prst="rtTriangle">
            <a:avLst/>
          </a:prstGeom>
          <a:solidFill>
            <a:srgbClr val="00707F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9025" y="6090332"/>
            <a:ext cx="1869440" cy="76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6"/>
          <p:cNvSpPr txBox="1"/>
          <p:nvPr>
            <p:ph type="title"/>
          </p:nvPr>
        </p:nvSpPr>
        <p:spPr>
          <a:xfrm>
            <a:off x="4256720" y="4716155"/>
            <a:ext cx="7496437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200"/>
              <a:buFont typeface="Calibri"/>
              <a:buNone/>
              <a:defRPr b="1" sz="3200">
                <a:solidFill>
                  <a:srgbClr val="0070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4256720" y="5362098"/>
            <a:ext cx="7496437" cy="4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indent="-228600" lvl="1" marL="9144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3pPr>
            <a:lvl4pPr indent="-228600" lvl="3" marL="18288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4pPr>
            <a:lvl5pPr indent="-228600" lvl="4" marL="22860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2" name="Google Shape;32;p26"/>
          <p:cNvGrpSpPr/>
          <p:nvPr/>
        </p:nvGrpSpPr>
        <p:grpSpPr>
          <a:xfrm>
            <a:off x="-6801" y="-5100"/>
            <a:ext cx="12198801" cy="5719283"/>
            <a:chOff x="-5102" y="-5100"/>
            <a:chExt cx="9149101" cy="5719283"/>
          </a:xfrm>
        </p:grpSpPr>
        <p:sp>
          <p:nvSpPr>
            <p:cNvPr id="33" name="Google Shape;33;p26"/>
            <p:cNvSpPr/>
            <p:nvPr/>
          </p:nvSpPr>
          <p:spPr>
            <a:xfrm rot="5400000">
              <a:off x="916003" y="-926205"/>
              <a:ext cx="5719283" cy="7561493"/>
            </a:xfrm>
            <a:custGeom>
              <a:rect b="b" l="l" r="r" t="t"/>
              <a:pathLst>
                <a:path extrusionOk="0" h="7561493" w="571928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6"/>
            <p:cNvSpPr/>
            <p:nvPr/>
          </p:nvSpPr>
          <p:spPr>
            <a:xfrm flipH="1" rot="-5400000">
              <a:off x="6187138" y="633785"/>
              <a:ext cx="2967379" cy="2946343"/>
            </a:xfrm>
            <a:prstGeom prst="triangle">
              <a:avLst>
                <a:gd fmla="val 50000" name="adj"/>
              </a:avLst>
            </a:prstGeom>
            <a:solidFill>
              <a:srgbClr val="E6E6E6">
                <a:alpha val="7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Google Shape;3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1696" y="146951"/>
            <a:ext cx="1159933" cy="476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LIEGE_DroitSciencesPoCrimino_Logo_U_RVB@2x.png" id="40" name="Google Shape;4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5280" y="73305"/>
            <a:ext cx="496997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  <a:defRPr b="0" i="0" sz="400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LIEGE_DroitSciencesPoCrimino_Logo_U_RVB@2x.png" id="47" name="Google Shape;4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5276" y="73305"/>
            <a:ext cx="496997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ture et contact">
  <p:cSld name="1_Cloture et conta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29"/>
          <p:cNvGrpSpPr/>
          <p:nvPr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50" name="Google Shape;50;p29"/>
            <p:cNvSpPr/>
            <p:nvPr/>
          </p:nvSpPr>
          <p:spPr>
            <a:xfrm>
              <a:off x="0" y="2271293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9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9"/>
            <p:cNvSpPr/>
            <p:nvPr/>
          </p:nvSpPr>
          <p:spPr>
            <a:xfrm>
              <a:off x="3434225" y="4568825"/>
              <a:ext cx="2276960" cy="574676"/>
            </a:xfrm>
            <a:prstGeom prst="triangle">
              <a:avLst>
                <a:gd fmla="val 49701" name="adj"/>
              </a:avLst>
            </a:prstGeom>
            <a:solidFill>
              <a:srgbClr val="00707F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29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9"/>
          <p:cNvSpPr txBox="1"/>
          <p:nvPr>
            <p:ph type="title"/>
          </p:nvPr>
        </p:nvSpPr>
        <p:spPr>
          <a:xfrm>
            <a:off x="1100136" y="2861465"/>
            <a:ext cx="9991728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2400"/>
              <a:buFont typeface="Calibri"/>
              <a:buNone/>
              <a:defRPr b="0" i="0" sz="2400">
                <a:solidFill>
                  <a:srgbClr val="5FA3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" type="body"/>
          </p:nvPr>
        </p:nvSpPr>
        <p:spPr>
          <a:xfrm>
            <a:off x="8737600" y="5278847"/>
            <a:ext cx="2844800" cy="1004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000000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4969" y="288015"/>
            <a:ext cx="2142067" cy="87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>
  <p:cSld name="Titr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30"/>
          <p:cNvGrpSpPr/>
          <p:nvPr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61" name="Google Shape;61;p30"/>
            <p:cNvSpPr/>
            <p:nvPr/>
          </p:nvSpPr>
          <p:spPr>
            <a:xfrm>
              <a:off x="0" y="2271293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0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0"/>
            <p:cNvSpPr/>
            <p:nvPr/>
          </p:nvSpPr>
          <p:spPr>
            <a:xfrm>
              <a:off x="3434225" y="4568825"/>
              <a:ext cx="2276960" cy="574676"/>
            </a:xfrm>
            <a:prstGeom prst="triangle">
              <a:avLst>
                <a:gd fmla="val 49701" name="adj"/>
              </a:avLst>
            </a:prstGeom>
            <a:solidFill>
              <a:srgbClr val="00707F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30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30"/>
          <p:cNvSpPr txBox="1"/>
          <p:nvPr>
            <p:ph type="title"/>
          </p:nvPr>
        </p:nvSpPr>
        <p:spPr>
          <a:xfrm>
            <a:off x="1100136" y="2653454"/>
            <a:ext cx="9991728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200"/>
              <a:buFont typeface="Calibri"/>
              <a:buNone/>
              <a:defRPr b="1" sz="3200">
                <a:solidFill>
                  <a:srgbClr val="0070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2682908" y="3429004"/>
            <a:ext cx="6826184" cy="552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indent="-228600" lvl="1" marL="9144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3pPr>
            <a:lvl4pPr indent="-228600" lvl="3" marL="18288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4pPr>
            <a:lvl5pPr indent="-228600" lvl="4" marL="22860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9" name="Google Shape;6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4969" y="310023"/>
            <a:ext cx="2142067" cy="87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deux colonnes">
  <p:cSld name="Contenu deux colonne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idx="1" type="body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2" name="Google Shape;72;p31"/>
          <p:cNvSpPr txBox="1"/>
          <p:nvPr>
            <p:ph idx="2" type="body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31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600"/>
              <a:buFont typeface="Calibri"/>
              <a:buNone/>
              <a:defRPr b="0" i="0" sz="360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uLIEGE_DroitSciencesPoCrimino_Logo_U_RVB@2x.png" id="77" name="Google Shape;7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5272" y="73305"/>
            <a:ext cx="496997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ture ">
  <p:cSld name="Cloture 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32"/>
          <p:cNvGrpSpPr/>
          <p:nvPr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80" name="Google Shape;80;p32"/>
            <p:cNvSpPr/>
            <p:nvPr/>
          </p:nvSpPr>
          <p:spPr>
            <a:xfrm>
              <a:off x="0" y="2271293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2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2"/>
            <p:cNvSpPr/>
            <p:nvPr/>
          </p:nvSpPr>
          <p:spPr>
            <a:xfrm>
              <a:off x="3434225" y="4568825"/>
              <a:ext cx="2276960" cy="574676"/>
            </a:xfrm>
            <a:prstGeom prst="triangle">
              <a:avLst>
                <a:gd fmla="val 49701" name="adj"/>
              </a:avLst>
            </a:prstGeom>
            <a:solidFill>
              <a:srgbClr val="00707F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32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32"/>
          <p:cNvSpPr txBox="1"/>
          <p:nvPr>
            <p:ph type="title"/>
          </p:nvPr>
        </p:nvSpPr>
        <p:spPr>
          <a:xfrm>
            <a:off x="1100136" y="2861465"/>
            <a:ext cx="9991728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400"/>
              <a:buFont typeface="Calibri"/>
              <a:buNone/>
              <a:defRPr b="0" i="0" sz="240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" name="Google Shape;8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4969" y="288015"/>
            <a:ext cx="2142067" cy="87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">
  <p:cSld name="Log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39896" y="2625746"/>
            <a:ext cx="3912217" cy="1606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707F"/>
              </a:buClr>
              <a:buSzPts val="2400"/>
              <a:buFont typeface="Noto Sans Symbols"/>
              <a:buChar char="⮚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707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070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about:blank" TargetMode="External"/><Relationship Id="rId4" Type="http://schemas.openxmlformats.org/officeDocument/2006/relationships/hyperlink" Target="mailto:fprosmans@uliege.b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2656980" y="4369982"/>
            <a:ext cx="9169260" cy="1323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400"/>
              <a:buFont typeface="Calibri"/>
              <a:buNone/>
            </a:pPr>
            <a:r>
              <a:rPr lang="en-US" sz="4400"/>
              <a:t>ILL at the University of Liège: </a:t>
            </a:r>
            <a:br>
              <a:rPr lang="en-US" sz="4400"/>
            </a:br>
            <a:r>
              <a:rPr lang="en-US" sz="4400"/>
              <a:t>From Fee to Free</a:t>
            </a:r>
            <a:endParaRPr sz="4400"/>
          </a:p>
        </p:txBody>
      </p:sp>
      <p:sp>
        <p:nvSpPr>
          <p:cNvPr id="96" name="Google Shape;96;p1"/>
          <p:cNvSpPr txBox="1"/>
          <p:nvPr/>
        </p:nvSpPr>
        <p:spPr>
          <a:xfrm>
            <a:off x="4754879" y="6116319"/>
            <a:ext cx="5354181" cy="6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135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François Renaville, Head of Library Systems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135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Fabienne Prosmans, Fulfillment and ILL Coordinator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792719" y="156358"/>
            <a:ext cx="403352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Forum for Interlending</a:t>
            </a:r>
            <a:endParaRPr b="0" i="0" sz="3200" u="none" cap="none" strike="noStrike">
              <a:solidFill>
                <a:srgbClr val="0070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February 8,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(A) Feasibility study</a:t>
            </a:r>
            <a:endParaRPr/>
          </a:p>
        </p:txBody>
      </p:sp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1" marL="800063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arenR"/>
            </a:pPr>
            <a:r>
              <a:rPr lang="en-US"/>
              <a:t>Internal context</a:t>
            </a:r>
            <a:endParaRPr/>
          </a:p>
          <a:p>
            <a:pPr indent="-514350" lvl="1" marL="800063" rtl="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arenR"/>
            </a:pPr>
            <a:r>
              <a:rPr lang="en-US"/>
              <a:t>External context</a:t>
            </a:r>
            <a:endParaRPr/>
          </a:p>
          <a:p>
            <a:pPr indent="-514350" lvl="1" marL="800063" rtl="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arenR"/>
            </a:pPr>
            <a:r>
              <a:rPr lang="en-US"/>
              <a:t>Stakeholders</a:t>
            </a:r>
            <a:endParaRPr/>
          </a:p>
          <a:p>
            <a:pPr indent="-514350" lvl="1" marL="800063" rtl="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arenR"/>
            </a:pPr>
            <a:r>
              <a:rPr lang="en-US"/>
              <a:t>SWOT analysis</a:t>
            </a:r>
            <a:endParaRPr/>
          </a:p>
        </p:txBody>
      </p:sp>
      <p:sp>
        <p:nvSpPr>
          <p:cNvPr id="166" name="Google Shape;166;p10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609600" y="796092"/>
            <a:ext cx="766064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1) Internal context</a:t>
            </a:r>
            <a:endParaRPr/>
          </a:p>
        </p:txBody>
      </p:sp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/>
              <a:t>Current organization of the ILL service</a:t>
            </a:r>
            <a:endParaRPr/>
          </a:p>
          <a:p>
            <a:pPr indent="-45720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/>
              <a:t>History and recent milestones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Recent major changes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ILL tools used so far</a:t>
            </a:r>
            <a:endParaRPr/>
          </a:p>
          <a:p>
            <a:pPr indent="-45720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/>
              <a:t>Facts and figures, statistics (since 2018)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Borrowing requests by format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Borrowing requests by Faculty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Requesters’ profile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Partners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Costs and revenues</a:t>
            </a:r>
            <a:endParaRPr/>
          </a:p>
          <a:p>
            <a:pPr indent="-121271" lvl="1" marL="742913" rtl="0" algn="l">
              <a:spcBef>
                <a:spcPts val="51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21271" lvl="1" marL="742913" rtl="0" algn="l">
              <a:spcBef>
                <a:spcPts val="51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8270240" y="796092"/>
            <a:ext cx="331216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(A) Feasibility study</a:t>
            </a:r>
            <a:endParaRPr b="0" i="0" sz="4000" u="none" cap="none" strike="noStrike">
              <a:solidFill>
                <a:srgbClr val="0070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title"/>
          </p:nvPr>
        </p:nvSpPr>
        <p:spPr>
          <a:xfrm>
            <a:off x="609600" y="796092"/>
            <a:ext cx="766064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2) External context</a:t>
            </a:r>
            <a:endParaRPr/>
          </a:p>
        </p:txBody>
      </p:sp>
      <p:sp>
        <p:nvSpPr>
          <p:cNvPr id="180" name="Google Shape;180;p12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Survey among Belgian academic libraries</a:t>
            </a:r>
            <a:endParaRPr/>
          </a:p>
          <a:p>
            <a:pPr indent="-285736" lvl="1" marL="742913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Paid or free service?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Literature review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Chronic subscription cost increases of many scholarly journals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Factors at that time:</a:t>
            </a:r>
            <a:endParaRPr/>
          </a:p>
          <a:p>
            <a:pPr indent="-285736" lvl="1" marL="742913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Covid-19 crisis: </a:t>
            </a:r>
            <a:endParaRPr/>
          </a:p>
          <a:p>
            <a:pPr indent="-228588" lvl="2" marL="1142942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physical delivery (for some months)</a:t>
            </a:r>
            <a:endParaRPr/>
          </a:p>
          <a:p>
            <a:pPr indent="-228588" lvl="2" marL="1142942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increase of digital delivery</a:t>
            </a:r>
            <a:endParaRPr/>
          </a:p>
          <a:p>
            <a:pPr indent="-285736" lvl="1" marL="742913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RapidILL trial/subscription</a:t>
            </a:r>
            <a:endParaRPr/>
          </a:p>
        </p:txBody>
      </p:sp>
      <p:sp>
        <p:nvSpPr>
          <p:cNvPr id="181" name="Google Shape;181;p12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12"/>
          <p:cNvSpPr txBox="1"/>
          <p:nvPr/>
        </p:nvSpPr>
        <p:spPr>
          <a:xfrm>
            <a:off x="8270240" y="796092"/>
            <a:ext cx="331216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(A) Feasibility study</a:t>
            </a:r>
            <a:endParaRPr b="0" i="0" sz="4000" u="none" cap="none" strike="noStrike">
              <a:solidFill>
                <a:srgbClr val="0070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/>
          <p:nvPr>
            <p:ph type="title"/>
          </p:nvPr>
        </p:nvSpPr>
        <p:spPr>
          <a:xfrm>
            <a:off x="609600" y="796092"/>
            <a:ext cx="766064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3) Stakeholders</a:t>
            </a:r>
            <a:endParaRPr/>
          </a:p>
        </p:txBody>
      </p:sp>
      <p:sp>
        <p:nvSpPr>
          <p:cNvPr id="188" name="Google Shape;188;p13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Stakeholder Analysis</a:t>
            </a:r>
            <a:endParaRPr/>
          </a:p>
          <a:p>
            <a:pPr indent="-285736" lvl="1" marL="742913" rtl="0" algn="l">
              <a:lnSpc>
                <a:spcPct val="120000"/>
              </a:lnSpc>
              <a:spcBef>
                <a:spcPts val="372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Primary stakeholders: most affected, either positively or negatively</a:t>
            </a:r>
            <a:endParaRPr/>
          </a:p>
          <a:p>
            <a:pPr indent="-285736" lvl="1" marL="742913" rtl="0" algn="l">
              <a:lnSpc>
                <a:spcPct val="120000"/>
              </a:lnSpc>
              <a:spcBef>
                <a:spcPts val="372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Secondary stakeholders: indirectly affected </a:t>
            </a:r>
            <a:endParaRPr/>
          </a:p>
          <a:p>
            <a:pPr indent="-285736" lvl="1" marL="742913" rtl="0" algn="l">
              <a:lnSpc>
                <a:spcPct val="120000"/>
              </a:lnSpc>
              <a:spcBef>
                <a:spcPts val="372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Tertiary stakeholders: impacted the least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And power-interest grid to identify</a:t>
            </a:r>
            <a:endParaRPr/>
          </a:p>
          <a:p>
            <a:pPr indent="-285736" lvl="1" marL="742913" rtl="0" algn="l">
              <a:lnSpc>
                <a:spcPct val="120000"/>
              </a:lnSpc>
              <a:spcBef>
                <a:spcPts val="372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Stakeholders’ interests</a:t>
            </a:r>
            <a:endParaRPr/>
          </a:p>
          <a:p>
            <a:pPr indent="-285736" lvl="1" marL="742913" rtl="0" algn="l">
              <a:lnSpc>
                <a:spcPct val="120000"/>
              </a:lnSpc>
              <a:spcBef>
                <a:spcPts val="372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Potential risks and misunderstandings (“me issues”)</a:t>
            </a:r>
            <a:endParaRPr/>
          </a:p>
          <a:p>
            <a:pPr indent="-285736" lvl="1" marL="742913" rtl="0" algn="l">
              <a:lnSpc>
                <a:spcPct val="120000"/>
              </a:lnSpc>
              <a:spcBef>
                <a:spcPts val="372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Mechanisms to positively influence other stakeholders and the project</a:t>
            </a:r>
            <a:endParaRPr/>
          </a:p>
          <a:p>
            <a:pPr indent="-285736" lvl="1" marL="742913" rtl="0" algn="l">
              <a:lnSpc>
                <a:spcPct val="120000"/>
              </a:lnSpc>
              <a:spcBef>
                <a:spcPts val="372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Negative stakeholders as well as their adverse effects on the project</a:t>
            </a:r>
            <a:endParaRPr/>
          </a:p>
          <a:p>
            <a:pPr indent="-228588" lvl="2" marL="1142942" rtl="0" algn="l">
              <a:lnSpc>
                <a:spcPct val="120000"/>
              </a:lnSpc>
              <a:spcBef>
                <a:spcPts val="31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Major risk at the level of the sponsor itself (until 2021)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96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Personal interviews with 8 key stakeholders </a:t>
            </a:r>
            <a:endParaRPr/>
          </a:p>
          <a:p>
            <a:pPr indent="-285736" lvl="1" marL="742913" rtl="0" algn="l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Min. 1 hour + recorded + transcribed + approved </a:t>
            </a:r>
            <a:endParaRPr/>
          </a:p>
        </p:txBody>
      </p:sp>
      <p:sp>
        <p:nvSpPr>
          <p:cNvPr id="189" name="Google Shape;189;p13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8270240" y="796092"/>
            <a:ext cx="331216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(A) Feasibility study</a:t>
            </a:r>
            <a:endParaRPr b="0" i="0" sz="4000" u="none" cap="none" strike="noStrike">
              <a:solidFill>
                <a:srgbClr val="0070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6811" y="2248561"/>
            <a:ext cx="2602758" cy="257673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3"/>
          <p:cNvSpPr/>
          <p:nvPr/>
        </p:nvSpPr>
        <p:spPr>
          <a:xfrm>
            <a:off x="7375331" y="5473646"/>
            <a:ext cx="3362960" cy="1173481"/>
          </a:xfrm>
          <a:prstGeom prst="roundRect">
            <a:avLst>
              <a:gd fmla="val 16667" name="adj"/>
            </a:avLst>
          </a:prstGeom>
          <a:solidFill>
            <a:srgbClr val="00707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stakeholders (mainly ILL operators) were in favor of a free ILL service!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609600" y="796092"/>
            <a:ext cx="766064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4) SWOT Analysis</a:t>
            </a:r>
            <a:endParaRPr/>
          </a:p>
        </p:txBody>
      </p:sp>
      <p:sp>
        <p:nvSpPr>
          <p:cNvPr id="198" name="Google Shape;198;p14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All internal and externals factors summarized in a SWOT analysis</a:t>
            </a:r>
            <a:endParaRPr/>
          </a:p>
          <a:p>
            <a:pPr indent="0" lvl="1" marL="457176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/>
              <a:t>	</a:t>
            </a:r>
            <a:r>
              <a:rPr lang="en-US" sz="2400"/>
              <a:t>= compilation of a project’s </a:t>
            </a:r>
            <a:r>
              <a:rPr b="1" lang="en-US" sz="2400"/>
              <a:t>S</a:t>
            </a:r>
            <a:r>
              <a:rPr lang="en-US" sz="2400"/>
              <a:t>trengths, </a:t>
            </a:r>
            <a:r>
              <a:rPr b="1" lang="en-US" sz="2400"/>
              <a:t>W</a:t>
            </a:r>
            <a:r>
              <a:rPr lang="en-US" sz="2400"/>
              <a:t>eaknesses, </a:t>
            </a:r>
            <a:r>
              <a:rPr b="1" lang="en-US" sz="2400"/>
              <a:t>O</a:t>
            </a:r>
            <a:r>
              <a:rPr lang="en-US" sz="2400"/>
              <a:t>pportunities 	and </a:t>
            </a:r>
            <a:r>
              <a:rPr b="1" lang="en-US" sz="2400"/>
              <a:t>T</a:t>
            </a:r>
            <a:r>
              <a:rPr lang="en-US" sz="2400"/>
              <a:t>hreats</a:t>
            </a:r>
            <a:endParaRPr/>
          </a:p>
        </p:txBody>
      </p:sp>
      <p:sp>
        <p:nvSpPr>
          <p:cNvPr id="199" name="Google Shape;199;p14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8270240" y="796092"/>
            <a:ext cx="331216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(A) Feasibility study</a:t>
            </a:r>
            <a:endParaRPr b="0" i="0" sz="4000" u="none" cap="none" strike="noStrike">
              <a:solidFill>
                <a:srgbClr val="0070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14"/>
          <p:cNvGrpSpPr/>
          <p:nvPr/>
        </p:nvGrpSpPr>
        <p:grpSpPr>
          <a:xfrm>
            <a:off x="4183946" y="3287473"/>
            <a:ext cx="3338315" cy="3338315"/>
            <a:chOff x="747976" y="0"/>
            <a:chExt cx="3338315" cy="3338315"/>
          </a:xfrm>
        </p:grpSpPr>
        <p:sp>
          <p:nvSpPr>
            <p:cNvPr id="202" name="Google Shape;202;p14"/>
            <p:cNvSpPr/>
            <p:nvPr/>
          </p:nvSpPr>
          <p:spPr>
            <a:xfrm>
              <a:off x="747976" y="0"/>
              <a:ext cx="3338315" cy="3338315"/>
            </a:xfrm>
            <a:prstGeom prst="quadArrow">
              <a:avLst>
                <a:gd fmla="val 2000" name="adj1"/>
                <a:gd fmla="val 4000" name="adj2"/>
                <a:gd fmla="val 5000" name="adj3"/>
              </a:avLst>
            </a:prstGeom>
            <a:solidFill>
              <a:srgbClr val="CFD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964967" y="216990"/>
              <a:ext cx="1335326" cy="1335326"/>
            </a:xfrm>
            <a:prstGeom prst="roundRect">
              <a:avLst>
                <a:gd fmla="val 16667" name="adj"/>
              </a:avLst>
            </a:prstGeom>
            <a:solidFill>
              <a:srgbClr val="CC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 txBox="1"/>
            <p:nvPr/>
          </p:nvSpPr>
          <p:spPr>
            <a:xfrm>
              <a:off x="1030152" y="282175"/>
              <a:ext cx="1204956" cy="1204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Strengths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33976" y="216990"/>
              <a:ext cx="1335326" cy="1335326"/>
            </a:xfrm>
            <a:prstGeom prst="roundRect">
              <a:avLst>
                <a:gd fmla="val 16667" name="adj"/>
              </a:avLst>
            </a:prstGeom>
            <a:solidFill>
              <a:srgbClr val="92D0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 txBox="1"/>
            <p:nvPr/>
          </p:nvSpPr>
          <p:spPr>
            <a:xfrm>
              <a:off x="2599161" y="282175"/>
              <a:ext cx="1204956" cy="1204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Weaknesses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964967" y="1785999"/>
              <a:ext cx="1335326" cy="1335326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 txBox="1"/>
            <p:nvPr/>
          </p:nvSpPr>
          <p:spPr>
            <a:xfrm>
              <a:off x="1030152" y="1851184"/>
              <a:ext cx="1204956" cy="1204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33976" y="1785999"/>
              <a:ext cx="1335326" cy="133532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 txBox="1"/>
            <p:nvPr/>
          </p:nvSpPr>
          <p:spPr>
            <a:xfrm>
              <a:off x="2599161" y="1851184"/>
              <a:ext cx="1204956" cy="1204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Threats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(B) Pilot during Covid19</a:t>
            </a:r>
            <a:endParaRPr/>
          </a:p>
        </p:txBody>
      </p:sp>
      <p:sp>
        <p:nvSpPr>
          <p:cNvPr id="216" name="Google Shape;216;p15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From Spring 2020 (1</a:t>
            </a:r>
            <a:r>
              <a:rPr baseline="30000" lang="en-US"/>
              <a:t>st</a:t>
            </a:r>
            <a:r>
              <a:rPr lang="en-US"/>
              <a:t> lockdown) to Spring 2022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AutoNum type="arabicParenR"/>
            </a:pPr>
            <a:r>
              <a:rPr lang="en-US"/>
              <a:t>Real statistics and usage data collected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AutoNum type="arabicParenR"/>
            </a:pPr>
            <a:r>
              <a:rPr lang="en-US"/>
              <a:t>First reactions and observations:</a:t>
            </a:r>
            <a:endParaRPr/>
          </a:p>
          <a:p>
            <a:pPr indent="-285736" lvl="1" marL="742913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ILL operators could have an overview of what ILL would look like if it remains free</a:t>
            </a:r>
            <a:endParaRPr/>
          </a:p>
          <a:p>
            <a:pPr indent="-285736" lvl="1" marL="742913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Patrons started to get used to a free ILL service</a:t>
            </a:r>
            <a:endParaRPr/>
          </a:p>
        </p:txBody>
      </p:sp>
      <p:sp>
        <p:nvSpPr>
          <p:cNvPr id="217" name="Google Shape;217;p15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/>
          <p:nvPr>
            <p:ph type="title"/>
          </p:nvPr>
        </p:nvSpPr>
        <p:spPr>
          <a:xfrm>
            <a:off x="609600" y="796092"/>
            <a:ext cx="766064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1) Usage data (1) </a:t>
            </a:r>
            <a:endParaRPr/>
          </a:p>
        </p:txBody>
      </p:sp>
      <p:sp>
        <p:nvSpPr>
          <p:cNvPr id="223" name="Google Shape;223;p16"/>
          <p:cNvSpPr txBox="1"/>
          <p:nvPr>
            <p:ph idx="1" type="body"/>
          </p:nvPr>
        </p:nvSpPr>
        <p:spPr>
          <a:xfrm>
            <a:off x="243840" y="2584299"/>
            <a:ext cx="4277360" cy="2595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/>
              <a:t>Factors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Pre-Covid </a:t>
            </a:r>
            <a:r>
              <a:rPr i="1" lang="en-US" sz="2000"/>
              <a:t>vs</a:t>
            </a:r>
            <a:r>
              <a:rPr lang="en-US" sz="2000"/>
              <a:t> Covid </a:t>
            </a:r>
            <a:r>
              <a:rPr i="1" lang="en-US" sz="2000"/>
              <a:t>vs</a:t>
            </a:r>
            <a:r>
              <a:rPr lang="en-US" sz="2000"/>
              <a:t> post-Covid</a:t>
            </a:r>
            <a:endParaRPr sz="2000"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Pre-RapidILL </a:t>
            </a:r>
            <a:r>
              <a:rPr i="1" lang="en-US" sz="2000"/>
              <a:t>vs</a:t>
            </a:r>
            <a:r>
              <a:rPr lang="en-US" sz="2000"/>
              <a:t> RapidILL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Paid </a:t>
            </a:r>
            <a:r>
              <a:rPr i="1" lang="en-US" sz="2000"/>
              <a:t>vs</a:t>
            </a:r>
            <a:r>
              <a:rPr lang="en-US" sz="2000"/>
              <a:t> Free</a:t>
            </a:r>
            <a:endParaRPr/>
          </a:p>
        </p:txBody>
      </p:sp>
      <p:sp>
        <p:nvSpPr>
          <p:cNvPr id="224" name="Google Shape;224;p16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8270240" y="796092"/>
            <a:ext cx="331216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(B) Pilot during Covid19</a:t>
            </a:r>
            <a:endParaRPr b="0" i="0" sz="4000" u="none" cap="none" strike="noStrike">
              <a:solidFill>
                <a:srgbClr val="0070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6" name="Google Shape;226;p16"/>
          <p:cNvGraphicFramePr/>
          <p:nvPr/>
        </p:nvGraphicFramePr>
        <p:xfrm>
          <a:off x="4876800" y="1762047"/>
          <a:ext cx="7091680" cy="424037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1) Usage data (2)</a:t>
            </a:r>
            <a:endParaRPr/>
          </a:p>
        </p:txBody>
      </p:sp>
      <p:graphicFrame>
        <p:nvGraphicFramePr>
          <p:cNvPr id="232" name="Google Shape;232;p17"/>
          <p:cNvGraphicFramePr/>
          <p:nvPr/>
        </p:nvGraphicFramePr>
        <p:xfrm>
          <a:off x="609600" y="1600200"/>
          <a:ext cx="11394558" cy="487502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33" name="Google Shape;233;p17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8270240" y="796092"/>
            <a:ext cx="331216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(B) Pilot during Covid19</a:t>
            </a:r>
            <a:endParaRPr b="0" i="0" sz="4000" u="none" cap="none" strike="noStrike">
              <a:solidFill>
                <a:srgbClr val="0070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2) First reactions and observations (1)</a:t>
            </a:r>
            <a:endParaRPr/>
          </a:p>
        </p:txBody>
      </p:sp>
      <p:sp>
        <p:nvSpPr>
          <p:cNvPr id="240" name="Google Shape;240;p18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18"/>
          <p:cNvSpPr txBox="1"/>
          <p:nvPr/>
        </p:nvSpPr>
        <p:spPr>
          <a:xfrm>
            <a:off x="8270240" y="796092"/>
            <a:ext cx="331216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(B) Pilot during Covid19</a:t>
            </a:r>
            <a:endParaRPr b="0" i="0" sz="4000" u="none" cap="none" strike="noStrike">
              <a:solidFill>
                <a:srgbClr val="0070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/>
              <a:t>Satisfaction of the end-users</a:t>
            </a:r>
            <a:endParaRPr/>
          </a:p>
          <a:p>
            <a:pPr indent="-285736" lvl="1" marL="742913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Why should they pay for materials they need, but that the library doesn't hold?</a:t>
            </a:r>
            <a:endParaRPr/>
          </a:p>
          <a:p>
            <a:pPr indent="-457200" lvl="0" marL="457200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/>
              <a:t>Request increase seems to meet a need</a:t>
            </a:r>
            <a:endParaRPr/>
          </a:p>
          <a:p>
            <a:pPr indent="-457200" lvl="0" marL="457200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/>
              <a:t>Time saving for operators and secretaries in administrative tasks:</a:t>
            </a:r>
            <a:endParaRPr/>
          </a:p>
          <a:p>
            <a:pPr indent="-285736" lvl="1" marL="742913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Operators should no longer </a:t>
            </a:r>
            <a:endParaRPr/>
          </a:p>
          <a:p>
            <a:pPr indent="-228588" lvl="2" marL="1142942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Care about how to invoice ULiège researchers and teachers</a:t>
            </a:r>
            <a:endParaRPr/>
          </a:p>
          <a:p>
            <a:pPr indent="-228588" lvl="2" marL="1142942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Add and manage the ILL fees for students in Alma</a:t>
            </a:r>
            <a:endParaRPr/>
          </a:p>
          <a:p>
            <a:pPr indent="-285736" lvl="1" marL="742913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Secretaries should no longer produce invoices for researchers and teachers</a:t>
            </a:r>
            <a:endParaRPr/>
          </a:p>
          <a:p>
            <a:pPr indent="-285736" lvl="1" marL="742913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No longer necessary to check if ILL fees have been paid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2) First reactions and observations (2)</a:t>
            </a:r>
            <a:endParaRPr/>
          </a:p>
        </p:txBody>
      </p:sp>
      <p:sp>
        <p:nvSpPr>
          <p:cNvPr id="248" name="Google Shape;248;p19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8270240" y="796092"/>
            <a:ext cx="331216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rPr>
              <a:t>(B) Pilot during Covid19</a:t>
            </a:r>
            <a:endParaRPr b="0" i="0" sz="4000" u="none" cap="none" strike="noStrike">
              <a:solidFill>
                <a:srgbClr val="0070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 sz="2800"/>
              <a:t>Some requests for books in physical format are very expensive because of the shipping costs (which can be very high if from abroad or outside the EU)</a:t>
            </a:r>
            <a:endParaRPr/>
          </a:p>
          <a:p>
            <a:pPr indent="-457200" lvl="0" marL="457200" rtl="0" algn="l">
              <a:spcBef>
                <a:spcPts val="518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 sz="2800"/>
              <a:t>Since the service is free, a few students/faculty members request many books (several dozens) in physical format in a year</a:t>
            </a:r>
            <a:endParaRPr/>
          </a:p>
          <a:p>
            <a:pPr indent="-457200" lvl="0" marL="457200" rtl="0" algn="l">
              <a:spcBef>
                <a:spcPts val="518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 sz="2800"/>
              <a:t>A few students/faculty members do not consult/loan the books they have requested</a:t>
            </a:r>
            <a:endParaRPr/>
          </a:p>
          <a:p>
            <a:pPr indent="-457200" lvl="0" marL="457200" rtl="0" algn="l">
              <a:spcBef>
                <a:spcPts val="518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 sz="2800"/>
              <a:t>More requests to complete, but more automation (RapidILL and Alma 2P2)</a:t>
            </a:r>
            <a:endParaRPr/>
          </a:p>
          <a:p>
            <a:pPr indent="-285736" lvl="1" marL="742913" rtl="0" algn="l">
              <a:spcBef>
                <a:spcPts val="444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Automation helps to balance the overload</a:t>
            </a:r>
            <a:endParaRPr/>
          </a:p>
          <a:p>
            <a:pPr indent="-285736" lvl="1" marL="742913" rtl="0" algn="l">
              <a:spcBef>
                <a:spcPts val="444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The more automated, the cheaper!</a:t>
            </a:r>
            <a:endParaRPr/>
          </a:p>
          <a:p>
            <a:pPr indent="-121271" lvl="1" marL="742913" rtl="0" algn="l">
              <a:spcBef>
                <a:spcPts val="51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6924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"/>
          <p:cNvSpPr txBox="1"/>
          <p:nvPr>
            <p:ph type="title"/>
          </p:nvPr>
        </p:nvSpPr>
        <p:spPr>
          <a:xfrm>
            <a:off x="4256720" y="4716155"/>
            <a:ext cx="7496437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 sz="4000"/>
              <a:t>Context and Facts</a:t>
            </a:r>
            <a:endParaRPr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4256720" y="5362098"/>
            <a:ext cx="7496437" cy="4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20"/>
          <p:cNvSpPr txBox="1"/>
          <p:nvPr>
            <p:ph type="title"/>
          </p:nvPr>
        </p:nvSpPr>
        <p:spPr>
          <a:xfrm>
            <a:off x="4256720" y="4716155"/>
            <a:ext cx="7496437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 sz="4000"/>
              <a:t>Recommendations to the Board</a:t>
            </a:r>
            <a:endParaRPr/>
          </a:p>
        </p:txBody>
      </p:sp>
      <p:sp>
        <p:nvSpPr>
          <p:cNvPr id="257" name="Google Shape;257;p20"/>
          <p:cNvSpPr txBox="1"/>
          <p:nvPr>
            <p:ph idx="1" type="body"/>
          </p:nvPr>
        </p:nvSpPr>
        <p:spPr>
          <a:xfrm>
            <a:off x="4256720" y="5362098"/>
            <a:ext cx="7496437" cy="4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Recommendations to the Board</a:t>
            </a:r>
            <a:endParaRPr/>
          </a:p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Free ILL should be considered as a priority within the Library as a Service model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Free ILL service should be maintained for the ULiège community</a:t>
            </a:r>
            <a:endParaRPr/>
          </a:p>
          <a:p>
            <a:pPr indent="-285736" lvl="1" marL="742913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With no limit for digital articles and chapters delivered via RapidILL</a:t>
            </a:r>
            <a:endParaRPr/>
          </a:p>
          <a:p>
            <a:pPr indent="-285736" lvl="1" marL="742913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With an increase budget for postal charges</a:t>
            </a:r>
            <a:endParaRPr/>
          </a:p>
          <a:p>
            <a:pPr indent="-285736" lvl="1" marL="742913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With no symbolic contribution to the costs</a:t>
            </a:r>
            <a:endParaRPr/>
          </a:p>
          <a:p>
            <a:pPr indent="-285736" lvl="1" marL="742913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And Alma P2P for physical delivery should be encouraged </a:t>
            </a:r>
            <a:endParaRPr/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64" name="Google Shape;264;p21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With some safeguards</a:t>
            </a:r>
            <a:endParaRPr/>
          </a:p>
        </p:txBody>
      </p:sp>
      <p:sp>
        <p:nvSpPr>
          <p:cNvPr id="270" name="Google Shape;270;p22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sz="2200"/>
              <a:t>ILL fees increased for some external patrons</a:t>
            </a:r>
            <a:endParaRPr/>
          </a:p>
          <a:p>
            <a:pPr indent="-457200" lvl="0" marL="457200" rtl="0" algn="l">
              <a:spcBef>
                <a:spcPts val="44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sz="2200"/>
              <a:t>Asking a contribution to the costs for physical item requests from abroad (from the 4</a:t>
            </a:r>
            <a:r>
              <a:rPr baseline="30000" lang="en-US" sz="2200"/>
              <a:t>th</a:t>
            </a:r>
            <a:r>
              <a:rPr lang="en-US" sz="2200"/>
              <a:t> request) and frequent requests for journals that RapidILL cannot supply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Monitoring via Analytics</a:t>
            </a:r>
            <a:endParaRPr/>
          </a:p>
          <a:p>
            <a:pPr indent="-457200" lvl="0" marL="457200" rtl="0" algn="l">
              <a:spcBef>
                <a:spcPts val="44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sz="2200"/>
              <a:t>Purchase of a copy or of the ebook version (if any) in case of too high costs for delivery or item frequently requested 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Monitoring via Analytics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From ILL to DDA (+ budget)</a:t>
            </a:r>
            <a:endParaRPr/>
          </a:p>
          <a:p>
            <a:pPr indent="-457200" lvl="0" marL="457200" rtl="0" algn="l">
              <a:spcBef>
                <a:spcPts val="44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sz="2200"/>
              <a:t>Raise awareness among patrons that there are always hidden costs (for the University)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In Alma letters</a:t>
            </a:r>
            <a:endParaRPr/>
          </a:p>
        </p:txBody>
      </p:sp>
      <p:sp>
        <p:nvSpPr>
          <p:cNvPr id="271" name="Google Shape;271;p22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22"/>
          <p:cNvSpPr/>
          <p:nvPr/>
        </p:nvSpPr>
        <p:spPr>
          <a:xfrm>
            <a:off x="1153278" y="5604989"/>
            <a:ext cx="9696893" cy="75491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444E"/>
              </a:gs>
              <a:gs pos="50000">
                <a:srgbClr val="006271"/>
              </a:gs>
              <a:gs pos="100000">
                <a:srgbClr val="007788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 service is not a pipe dream (as long as costs remain under control)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79" name="Google Shape;279;p23"/>
          <p:cNvGraphicFramePr/>
          <p:nvPr/>
        </p:nvGraphicFramePr>
        <p:xfrm>
          <a:off x="2125683" y="31944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{9D8D1073-0D36-48CE-A2F1-EF263B506B91}</a:tableStyleId>
              </a:tblPr>
              <a:tblGrid>
                <a:gridCol w="4112550"/>
                <a:gridCol w="4036425"/>
              </a:tblGrid>
              <a:tr h="142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François Renaville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Head of Library Systems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sng">
                          <a:solidFill>
                            <a:schemeClr val="dk1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francois.renaville@uliege.be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n-US" sz="1800">
                          <a:solidFill>
                            <a:schemeClr val="dk1"/>
                          </a:solidFill>
                        </a:rPr>
                      </a:b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Fabienne Prosmans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Fulfillment and ILL Coordinator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sng">
                          <a:solidFill>
                            <a:schemeClr val="dk1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fprosmans@uliege.be</a:t>
                      </a: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 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80" name="Google Shape;280;p23"/>
          <p:cNvSpPr txBox="1"/>
          <p:nvPr>
            <p:ph type="title"/>
          </p:nvPr>
        </p:nvSpPr>
        <p:spPr>
          <a:xfrm>
            <a:off x="3104636" y="2005379"/>
            <a:ext cx="6053218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707F"/>
                </a:solidFill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8333088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6312" y="3032179"/>
            <a:ext cx="3064648" cy="15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9010" y="778936"/>
            <a:ext cx="4435950" cy="1735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University of Liège Library</a:t>
            </a:r>
            <a:endParaRPr/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609600" y="1600206"/>
            <a:ext cx="10972800" cy="466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800"/>
              <a:t>One library</a:t>
            </a:r>
            <a:endParaRPr/>
          </a:p>
          <a:p>
            <a:pPr indent="-285737" lvl="1" marL="742913" rtl="0" algn="l">
              <a:spcBef>
                <a:spcPts val="936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composed of 15 branches</a:t>
            </a:r>
            <a:endParaRPr/>
          </a:p>
          <a:p>
            <a:pPr indent="-457200" lvl="0" marL="457200" rtl="0" algn="l">
              <a:spcBef>
                <a:spcPts val="992"/>
              </a:spcBef>
              <a:spcAft>
                <a:spcPts val="0"/>
              </a:spcAft>
              <a:buSzPct val="100000"/>
              <a:buChar char="▪"/>
            </a:pPr>
            <a:r>
              <a:rPr lang="en-US" sz="2800"/>
              <a:t>Staff: ca 110 people</a:t>
            </a:r>
            <a:endParaRPr/>
          </a:p>
          <a:p>
            <a:pPr indent="-457200" lvl="0" marL="457200" rtl="0" algn="l">
              <a:spcBef>
                <a:spcPts val="992"/>
              </a:spcBef>
              <a:spcAft>
                <a:spcPts val="0"/>
              </a:spcAft>
              <a:buSzPct val="100000"/>
              <a:buChar char="▪"/>
            </a:pPr>
            <a:r>
              <a:rPr lang="en-US" sz="2800"/>
              <a:t>Current situation for ILL: </a:t>
            </a:r>
            <a:endParaRPr/>
          </a:p>
          <a:p>
            <a:pPr indent="-285737" lvl="1" marL="742913" rtl="0" algn="l">
              <a:spcBef>
                <a:spcPts val="936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Staff: 1 FTE (6 operators)</a:t>
            </a:r>
            <a:endParaRPr/>
          </a:p>
          <a:p>
            <a:pPr indent="-285737" lvl="1" marL="742913" rtl="0" algn="l">
              <a:spcBef>
                <a:spcPts val="936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Coordinator: 0,1 FTE</a:t>
            </a:r>
            <a:endParaRPr/>
          </a:p>
          <a:p>
            <a:pPr indent="-457200" lvl="0" marL="457200" rtl="0" algn="l">
              <a:spcBef>
                <a:spcPts val="992"/>
              </a:spcBef>
              <a:spcAft>
                <a:spcPts val="0"/>
              </a:spcAft>
              <a:buSzPct val="100000"/>
              <a:buChar char="▪"/>
            </a:pPr>
            <a:r>
              <a:rPr lang="en-US" sz="2800"/>
              <a:t>Systems for ILL:</a:t>
            </a:r>
            <a:endParaRPr/>
          </a:p>
          <a:p>
            <a:pPr indent="-285737" lvl="1" marL="742913" rtl="0" algn="l">
              <a:spcBef>
                <a:spcPts val="936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myDelivery (homemade, until 2015)</a:t>
            </a:r>
            <a:endParaRPr/>
          </a:p>
          <a:p>
            <a:pPr indent="-285737" lvl="1" marL="742913" rtl="0" algn="l">
              <a:spcBef>
                <a:spcPts val="936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Alma (since 2015)</a:t>
            </a:r>
            <a:endParaRPr/>
          </a:p>
          <a:p>
            <a:pPr indent="-285737" lvl="1" marL="742913" rtl="0" algn="l">
              <a:spcBef>
                <a:spcPts val="936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RapidILL (since 2020)</a:t>
            </a:r>
            <a:endParaRPr/>
          </a:p>
          <a:p>
            <a:pPr indent="-285737" lvl="1" marL="742913" rtl="0" algn="l">
              <a:spcBef>
                <a:spcPts val="936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Impala (since 90s)</a:t>
            </a:r>
            <a:endParaRPr/>
          </a:p>
          <a:p>
            <a:pPr indent="-285737" lvl="1" marL="742913" rtl="0" algn="l">
              <a:spcBef>
                <a:spcPts val="936"/>
              </a:spcBef>
              <a:spcAft>
                <a:spcPts val="0"/>
              </a:spcAft>
              <a:buSzPct val="100000"/>
              <a:buChar char="–"/>
            </a:pPr>
            <a:r>
              <a:rPr lang="en-US" sz="2400"/>
              <a:t>Subito (since 90s)</a:t>
            </a:r>
            <a:endParaRPr/>
          </a:p>
          <a:p>
            <a:pPr indent="-457200" lvl="0" marL="457200" rtl="0" algn="l">
              <a:spcBef>
                <a:spcPts val="992"/>
              </a:spcBef>
              <a:spcAft>
                <a:spcPts val="0"/>
              </a:spcAft>
              <a:buSzPct val="100000"/>
              <a:buChar char="▪"/>
            </a:pPr>
            <a:r>
              <a:rPr lang="en-US" sz="2800"/>
              <a:t>Paid service (until Spring 2020)</a:t>
            </a:r>
            <a:endParaRPr/>
          </a:p>
          <a:p>
            <a:pPr indent="-161276" lvl="1" marL="742913" rtl="0" algn="l">
              <a:spcBef>
                <a:spcPts val="992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9" name="Google Shape;119;p4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20" name="Google Shape;120;p4"/>
          <p:cNvGraphicFramePr/>
          <p:nvPr/>
        </p:nvGraphicFramePr>
        <p:xfrm>
          <a:off x="6190984" y="926479"/>
          <a:ext cx="4663440" cy="5342241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ILL - Major changes at ULiège Library since 2014 (1)</a:t>
            </a:r>
            <a:endParaRPr/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arenR"/>
            </a:pPr>
            <a:r>
              <a:rPr b="1" lang="en-US">
                <a:solidFill>
                  <a:srgbClr val="00707F"/>
                </a:solidFill>
              </a:rPr>
              <a:t>&gt; 2014</a:t>
            </a:r>
            <a:r>
              <a:rPr lang="en-US"/>
              <a:t>: 8 different ILL units (15 operators) </a:t>
            </a:r>
            <a:endParaRPr/>
          </a:p>
          <a:p>
            <a:pPr indent="-514350" lvl="0" marL="514350" rtl="0" algn="l">
              <a:spcBef>
                <a:spcPts val="1800"/>
              </a:spcBef>
              <a:spcAft>
                <a:spcPts val="0"/>
              </a:spcAft>
              <a:buSzPct val="100000"/>
              <a:buFont typeface="Calibri"/>
              <a:buAutoNum type="arabicParenR"/>
            </a:pPr>
            <a:r>
              <a:rPr b="1" lang="en-US">
                <a:solidFill>
                  <a:srgbClr val="00707F"/>
                </a:solidFill>
              </a:rPr>
              <a:t>2015</a:t>
            </a:r>
            <a:r>
              <a:rPr lang="en-US"/>
              <a:t>: 5 different ILL units (10 operators)</a:t>
            </a:r>
            <a:endParaRPr/>
          </a:p>
          <a:p>
            <a:pPr indent="-514350" lvl="0" marL="514350" rtl="0" algn="l">
              <a:spcBef>
                <a:spcPts val="1800"/>
              </a:spcBef>
              <a:spcAft>
                <a:spcPts val="0"/>
              </a:spcAft>
              <a:buSzPct val="100000"/>
              <a:buFont typeface="Calibri"/>
              <a:buAutoNum type="arabicParenR"/>
            </a:pPr>
            <a:r>
              <a:rPr b="1" lang="en-US">
                <a:solidFill>
                  <a:srgbClr val="00707F"/>
                </a:solidFill>
              </a:rPr>
              <a:t>2018</a:t>
            </a:r>
            <a:r>
              <a:rPr lang="en-US"/>
              <a:t>: 1 single ILL unit (6 operators)</a:t>
            </a:r>
            <a:endParaRPr/>
          </a:p>
          <a:p>
            <a:pPr indent="-285736" lvl="1" marL="742913" rtl="0" algn="l">
              <a:spcBef>
                <a:spcPts val="992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Alma Resource Sharing Library</a:t>
            </a:r>
            <a:endParaRPr/>
          </a:p>
          <a:p>
            <a:pPr indent="-285736" lvl="1" marL="742913" rtl="0" algn="l">
              <a:spcBef>
                <a:spcPts val="992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More collaboration between ILL operators</a:t>
            </a:r>
            <a:endParaRPr/>
          </a:p>
          <a:p>
            <a:pPr indent="-285736" lvl="1" marL="742913" rtl="0" algn="l">
              <a:spcBef>
                <a:spcPts val="992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Harmonization of practices between operators</a:t>
            </a:r>
            <a:endParaRPr/>
          </a:p>
          <a:p>
            <a:pPr indent="-285736" lvl="1" marL="742913" rtl="0" algn="l">
              <a:spcBef>
                <a:spcPts val="992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Operators take turns the ILL tasks (shared calendar)</a:t>
            </a:r>
            <a:endParaRPr/>
          </a:p>
          <a:p>
            <a:pPr indent="-285736" lvl="1" marL="742913" rtl="0" algn="l">
              <a:spcBef>
                <a:spcPts val="992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Change was not easily accepted by everyone</a:t>
            </a:r>
            <a:endParaRPr/>
          </a:p>
          <a:p>
            <a:pPr indent="-228588" lvl="2" marL="1142942" rtl="0" algn="l">
              <a:spcBef>
                <a:spcPts val="93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Transparency is not always accepted</a:t>
            </a:r>
            <a:endParaRPr/>
          </a:p>
          <a:p>
            <a:pPr indent="-228588" lvl="2" marL="1142942" rtl="0" algn="l">
              <a:spcBef>
                <a:spcPts val="93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ILL work = preserve of some ILL operators</a:t>
            </a:r>
            <a:endParaRPr/>
          </a:p>
          <a:p>
            <a:pPr indent="-228588" lvl="2" marL="1142942" rtl="0" algn="l">
              <a:spcBef>
                <a:spcPts val="93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Cost and profit sharing (pooling of HR, revenues and costs)</a:t>
            </a:r>
            <a:endParaRPr/>
          </a:p>
          <a:p>
            <a:pPr indent="-314960" lvl="0" marL="457200" rtl="0" algn="l">
              <a:spcBef>
                <a:spcPts val="1048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7823200" y="4460240"/>
            <a:ext cx="528320" cy="154432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0070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8524240" y="4645659"/>
            <a:ext cx="2885440" cy="1173481"/>
          </a:xfrm>
          <a:prstGeom prst="roundRect">
            <a:avLst>
              <a:gd fmla="val 16667" name="adj"/>
            </a:avLst>
          </a:prstGeom>
          <a:solidFill>
            <a:srgbClr val="00707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Successful results, although change was underprepared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ILL - Major changes at ULiège Library since 2014 (2)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609600" y="1600206"/>
            <a:ext cx="10972800" cy="5121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arenR" startAt="4"/>
            </a:pPr>
            <a:r>
              <a:rPr b="1" lang="en-US" sz="2800">
                <a:solidFill>
                  <a:srgbClr val="00707F"/>
                </a:solidFill>
              </a:rPr>
              <a:t>2020</a:t>
            </a:r>
            <a:r>
              <a:rPr lang="en-US" sz="2800"/>
              <a:t>: Subscription to RapidILL for article and chapter delivery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Partially integrated with Alma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RapidILL = main supplier</a:t>
            </a:r>
            <a:endParaRPr/>
          </a:p>
          <a:p>
            <a:pPr indent="-107936" lvl="1" marL="742913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07936" lvl="1" marL="742913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07936" lvl="1" marL="742913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11150" lvl="0" marL="514350" rtl="0" algn="l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None/>
            </a:pPr>
            <a:r>
              <a:t/>
            </a:r>
            <a:endParaRPr/>
          </a:p>
          <a:p>
            <a:pPr indent="-311150" lvl="0" marL="514350" rtl="0" algn="l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6404" y="3019289"/>
            <a:ext cx="8843596" cy="292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ILL - Major changes at ULiège Library since 2014 (3)</a:t>
            </a:r>
            <a:endParaRPr/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609600" y="1600206"/>
            <a:ext cx="10972800" cy="5121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arenR" startAt="5"/>
            </a:pPr>
            <a:r>
              <a:rPr b="1" lang="en-US" sz="2800">
                <a:solidFill>
                  <a:srgbClr val="00707F"/>
                </a:solidFill>
              </a:rPr>
              <a:t>2022</a:t>
            </a:r>
            <a:r>
              <a:rPr lang="en-US" sz="2800"/>
              <a:t>: Full integration of RapidILL with Alma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If the request is accepted and processed in RapidILL, the scanned file is directly emailed from Alma to the requester (without intervention of an operator)</a:t>
            </a:r>
            <a:endParaRPr/>
          </a:p>
          <a:p>
            <a:pPr indent="-514350" lvl="0" marL="514350" rtl="0" algn="l">
              <a:spcBef>
                <a:spcPts val="2400"/>
              </a:spcBef>
              <a:spcAft>
                <a:spcPts val="0"/>
              </a:spcAft>
              <a:buSzPts val="2800"/>
              <a:buFont typeface="Calibri"/>
              <a:buAutoNum type="arabicParenR" startAt="5"/>
            </a:pPr>
            <a:r>
              <a:rPr b="1" lang="en-US" sz="2800">
                <a:solidFill>
                  <a:srgbClr val="00707F"/>
                </a:solidFill>
              </a:rPr>
              <a:t>2022</a:t>
            </a:r>
            <a:r>
              <a:rPr lang="en-US" sz="2800"/>
              <a:t>: Start of P2P resource sharing between Alma institutions in Belgium for physical items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Effective with the Free University of Brussels (ULB)</a:t>
            </a:r>
            <a:endParaRPr/>
          </a:p>
          <a:p>
            <a:pPr indent="-285736" lvl="1" marL="742913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Test underway with the EC Library and KU Leuven</a:t>
            </a:r>
            <a:endParaRPr/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8"/>
          <p:cNvSpPr txBox="1"/>
          <p:nvPr>
            <p:ph type="title"/>
          </p:nvPr>
        </p:nvSpPr>
        <p:spPr>
          <a:xfrm>
            <a:off x="4256720" y="4716155"/>
            <a:ext cx="7496437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 sz="4000"/>
              <a:t>Towards a Free ILL Service</a:t>
            </a:r>
            <a:endParaRPr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4256720" y="5362098"/>
            <a:ext cx="7496437" cy="4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609600" y="796092"/>
            <a:ext cx="109728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4000"/>
              <a:buFont typeface="Calibri"/>
              <a:buNone/>
            </a:pPr>
            <a:r>
              <a:rPr lang="en-US"/>
              <a:t>How it began…</a:t>
            </a:r>
            <a:endParaRPr/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/>
              <a:t>2014: Outdoor activity of the Library Board members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To rethink the Library’s goals, missions and future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Library as a Service (LaaS)</a:t>
            </a:r>
            <a:endParaRPr/>
          </a:p>
          <a:p>
            <a:pPr indent="-45720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/>
              <a:t>2018: Mandate from the Board to carry out a </a:t>
            </a:r>
            <a:r>
              <a:rPr b="1" lang="en-US"/>
              <a:t>feasibility study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Also a social aspect (students with low-income)</a:t>
            </a:r>
            <a:endParaRPr/>
          </a:p>
          <a:p>
            <a:pPr indent="-45720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/>
              <a:t>2019: Start of the study (completed only in 2022)</a:t>
            </a:r>
            <a:endParaRPr/>
          </a:p>
          <a:p>
            <a:pPr indent="-45720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/>
              <a:t>2020: Because of Covid-19 (and in parallel to the study), ILL service has become </a:t>
            </a:r>
            <a:r>
              <a:rPr lang="en-US" u="sng"/>
              <a:t>temporarily free of charge for ULiège</a:t>
            </a:r>
            <a:r>
              <a:rPr lang="en-US"/>
              <a:t> students and faculty members</a:t>
            </a:r>
            <a:endParaRPr/>
          </a:p>
          <a:p>
            <a:pPr indent="-285736" lvl="1" marL="742913" rtl="0" algn="l">
              <a:spcBef>
                <a:spcPts val="518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Great opportunity for a real </a:t>
            </a:r>
            <a:r>
              <a:rPr b="1" lang="en-US"/>
              <a:t>pilot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2018-04-18T15:28:21Z</dcterms:created>
  <dc:creator>fprosmans@ulg.ac.be;François Renaville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-1802244907</vt:i4>
  </property>
  <property fmtid="{D5CDD505-2E9C-101B-9397-08002B2CF9AE}" pid="3" name="_NewReviewCycle">
    <vt:lpwstr/>
  </property>
  <property fmtid="{D5CDD505-2E9C-101B-9397-08002B2CF9AE}" pid="4" name="_EmailSubject">
    <vt:lpwstr>Forum for Interlending website updates</vt:lpwstr>
  </property>
  <property fmtid="{D5CDD505-2E9C-101B-9397-08002B2CF9AE}" pid="5" name="_AuthorEmail">
    <vt:lpwstr>Alison.Dyer@uea.ac.uk</vt:lpwstr>
  </property>
  <property fmtid="{D5CDD505-2E9C-101B-9397-08002B2CF9AE}" pid="6" name="_AuthorEmailDisplayName">
    <vt:lpwstr>Alison Dyer (LIB - Staff)</vt:lpwstr>
  </property>
</Properties>
</file>