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1054" r:id="rId3"/>
    <p:sldId id="1046" r:id="rId4"/>
    <p:sldId id="1055" r:id="rId5"/>
    <p:sldId id="1057" r:id="rId6"/>
    <p:sldId id="1058" r:id="rId7"/>
    <p:sldId id="1060" r:id="rId8"/>
    <p:sldId id="1061" r:id="rId9"/>
    <p:sldId id="1056" r:id="rId10"/>
    <p:sldId id="1039" r:id="rId11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3220" autoAdjust="0"/>
  </p:normalViewPr>
  <p:slideViewPr>
    <p:cSldViewPr snapToGrid="0">
      <p:cViewPr varScale="1">
        <p:scale>
          <a:sx n="72" d="100"/>
          <a:sy n="72" d="100"/>
        </p:scale>
        <p:origin x="20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8C957-D9E1-4BAE-AEBB-FBBCDCC48F4B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2778A-D645-472F-BAFD-6797161E4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84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2778A-D645-472F-BAFD-6797161E4A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103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you’ve experienced challenges with these fees, please contact me! It could help us figure out where the problem areas are and how to improve advice!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2778A-D645-472F-BAFD-6797161E4A9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08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Times New Roman" panose="02020603050405020304" pitchFamily="18" charset="0"/>
              </a:rPr>
              <a:t>[Note: this could be deleted or skipped over quickly]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2778A-D645-472F-BAFD-6797161E4A9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06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Times New Roman" panose="02020603050405020304" pitchFamily="18" charset="0"/>
              </a:rPr>
              <a:t>We became aware of complaints from libraries in the UK and Switzerland citing changes in regulation in 2021 that materials were being held, and payment was being requested.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2778A-D645-472F-BAFD-6797161E4A9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66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Times New Roman" panose="02020603050405020304" pitchFamily="18" charset="0"/>
              </a:rPr>
              <a:t>https://booksellers.se/wp-content/uploads/2021/03/Brexit-FAQ-EIBF-FEP-2021-V6_210226.pdf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2778A-D645-472F-BAFD-6797161E4A9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64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2778A-D645-472F-BAFD-6797161E4A9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8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Times New Roman" panose="02020603050405020304" pitchFamily="18" charset="0"/>
              </a:rPr>
              <a:t>https://eur-lex.europa.eu/legal-content/EN/TXT/HTML/?uri=CELEX:32015R2446&amp;from=EN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2778A-D645-472F-BAFD-6797161E4A9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953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Times New Roman" panose="02020603050405020304" pitchFamily="18" charset="0"/>
              </a:rPr>
              <a:t>Source: emails with the EU Direct Contact Centre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2778A-D645-472F-BAFD-6797161E4A9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023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2778A-D645-472F-BAFD-6797161E4A9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898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2778A-D645-472F-BAFD-6797161E4A9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66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EF29C-8C5F-969B-B2BB-34804E755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6BFF6A-9D71-543A-27E1-42E0FEF48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02096-6C66-791C-6B32-EC4B49AC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B2A9-4195-4135-8AEA-2E14C9254A53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FA88C-E16A-A322-1060-73F52FF5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5D601-81F3-BA59-6A67-5814A132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DF5C-776F-4869-80C8-A51CA1051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9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C173-3182-2BFE-4657-38966E27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04341-95FB-3201-3EFF-1F32742FA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13F4C-13FC-41AD-13F6-3CC32DB4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B2A9-4195-4135-8AEA-2E14C9254A53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987F2-D497-6027-40CE-B7CF412FF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AA634-D3E2-C364-E5AA-598A26679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DF5C-776F-4869-80C8-A51CA1051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1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64079C-B7DF-0E4F-66FD-66D6B8312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9C49B6-06E2-EA37-3A1D-A3E003DEA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C65D7-41B9-C566-0288-624751AB4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B2A9-4195-4135-8AEA-2E14C9254A53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C4452-5156-9A2E-B28E-F36C59508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741D1-9651-1615-6FCB-0A29B7010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DF5C-776F-4869-80C8-A51CA1051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27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93FE-A930-2BC6-2BA7-DD4417519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042FB-B62F-D3A8-5398-22367724E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0CE14-587A-7D5A-0D04-2DD87689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B2A9-4195-4135-8AEA-2E14C9254A53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4D51C-D989-A029-F40E-FBF6DD00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F14D2-CB3E-04ED-7233-8A54E2D1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DF5C-776F-4869-80C8-A51CA1051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40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934E-5021-550C-2E69-13E45ED7D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600BC-A7BD-EB3E-8329-2770A3140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DD2E5-86E0-3648-8785-CA2EABF2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B2A9-4195-4135-8AEA-2E14C9254A53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E7507-2227-123B-E944-8537A7D8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42491-2D91-09FE-B4DE-72D66D929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DF5C-776F-4869-80C8-A51CA1051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92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48C39-C91D-D0F1-9998-7448BC6A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23982-A60F-5E92-24B0-FBD7595C5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4D00D-9EA7-667E-50EF-509644AEC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31E8B-F26F-7D2B-0736-04265F788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B2A9-4195-4135-8AEA-2E14C9254A53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16EEF-1B6D-1E59-F25E-E961A74D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0A76C-9A5A-6A8A-A3FE-7BFC7D34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DF5C-776F-4869-80C8-A51CA1051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31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73930-CF92-D444-B631-0C000B735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41C8F-7B69-4538-9B70-F8CAC6567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1D8A3-CE76-EF83-1691-29EE8857B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C00127-2518-39A6-A36A-13CA77963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F5D03D-00D9-1CBA-682D-31FF2E0D6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07A589-6C63-ABC7-B4F0-B10BA7823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B2A9-4195-4135-8AEA-2E14C9254A53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93F3C1-4B2F-703E-65FD-C9F18688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11F810-505F-5A4C-91E1-AA67FFCDB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DF5C-776F-4869-80C8-A51CA1051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99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4B52-B8E4-9395-07BD-0BB6EB7D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216C91-A993-74F3-F8D2-96F2D035F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B2A9-4195-4135-8AEA-2E14C9254A53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CC4C9-E18D-8EEA-76A1-2E483003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A2350C-2E99-5515-6B77-3AA0A3614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DF5C-776F-4869-80C8-A51CA1051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9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936CB-99B5-11C1-BB51-A8E4BB394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B2A9-4195-4135-8AEA-2E14C9254A53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7DEF58-8D18-350C-5AB3-94659477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D49D8-67BC-6AD1-0290-76B206C3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DF5C-776F-4869-80C8-A51CA1051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32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AEA44-A82D-EFC6-974D-AA9D38F6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CB48B-624C-F037-BB9E-AE832CE83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F0887A-63D7-7A57-F919-E8F2F8EEC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F6188-0393-48D0-2415-E77571A9E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B2A9-4195-4135-8AEA-2E14C9254A53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28992-14D4-D444-4872-04B53839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36009-0FC9-DFC2-FBB9-77D7CF85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DF5C-776F-4869-80C8-A51CA1051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C0AB-CE6D-8CBD-6206-79866B6A9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75EBE-EE33-79CD-B336-D5FD62C2B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C411E3-2EF9-9E66-1758-77CC187EA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8CCFD-CEAC-4F84-906D-0B72EC8BD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B2A9-4195-4135-8AEA-2E14C9254A53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B4186-5ED5-7050-DA0A-589FE5EF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25BD7-3317-D3C9-0E86-174F0008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DF5C-776F-4869-80C8-A51CA1051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36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3A7EC9-8A1E-2594-F1FC-A97E8123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6B450-CB18-4085-99B8-12C11C9CF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24D15-762B-6ADC-9FE8-EFC59E5208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7B2A9-4195-4135-8AEA-2E14C9254A53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B99B2-21A9-A772-3F5F-5368E4EA0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A21F8-631C-2646-CB10-0819B35F1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2DF5C-776F-4869-80C8-A51CA1051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8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6723AB6-EC57-A475-435A-5EEDF9151240}"/>
              </a:ext>
            </a:extLst>
          </p:cNvPr>
          <p:cNvSpPr/>
          <p:nvPr/>
        </p:nvSpPr>
        <p:spPr>
          <a:xfrm>
            <a:off x="4224869" y="1574857"/>
            <a:ext cx="7733703" cy="3170099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778638-A47C-7D4B-97EC-C2C524571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6124574"/>
            <a:ext cx="2007112" cy="4678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59757E-1EC8-51E5-FF98-FAC7A0CBAC3B}"/>
              </a:ext>
            </a:extLst>
          </p:cNvPr>
          <p:cNvSpPr txBox="1"/>
          <p:nvPr/>
        </p:nvSpPr>
        <p:spPr>
          <a:xfrm>
            <a:off x="4224869" y="1982450"/>
            <a:ext cx="758307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</a:rPr>
              <a:t>Avoiding ILL fees across the EU border</a:t>
            </a:r>
          </a:p>
          <a:p>
            <a:endParaRPr lang="en-US" sz="2200" b="1" i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200" b="1" i="1" dirty="0">
                <a:solidFill>
                  <a:schemeClr val="bg1">
                    <a:lumMod val="95000"/>
                  </a:schemeClr>
                </a:solidFill>
              </a:rPr>
              <a:t>Matt Voigts, PhD</a:t>
            </a:r>
          </a:p>
          <a:p>
            <a:r>
              <a:rPr lang="en-US" sz="2200" b="1" i="1" dirty="0">
                <a:solidFill>
                  <a:schemeClr val="bg1">
                    <a:lumMod val="95000"/>
                  </a:schemeClr>
                </a:solidFill>
              </a:rPr>
              <a:t>Copyright &amp; OA Policy Officer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FB536A8-21A8-6962-8FA3-46E0902D5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3" y="5797351"/>
            <a:ext cx="3240031" cy="8839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33284F-8DD5-A4FD-93DF-D88CE0E0BF5C}"/>
              </a:ext>
            </a:extLst>
          </p:cNvPr>
          <p:cNvSpPr txBox="1"/>
          <p:nvPr/>
        </p:nvSpPr>
        <p:spPr>
          <a:xfrm>
            <a:off x="543078" y="2359688"/>
            <a:ext cx="31500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200" b="1" dirty="0"/>
              <a:t>FIL Online</a:t>
            </a:r>
            <a:br>
              <a:rPr lang="fi-FI" sz="3200" dirty="0"/>
            </a:br>
            <a:r>
              <a:rPr lang="fi-FI" sz="3200" dirty="0"/>
              <a:t>February 8, 2023</a:t>
            </a:r>
            <a:endParaRPr lang="en-NL" sz="3200" dirty="0"/>
          </a:p>
        </p:txBody>
      </p:sp>
    </p:spTree>
    <p:extLst>
      <p:ext uri="{BB962C8B-B14F-4D97-AF65-F5344CB8AC3E}">
        <p14:creationId xmlns:p14="http://schemas.microsoft.com/office/powerpoint/2010/main" val="4059993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6723AB6-EC57-A475-435A-5EEDF9151240}"/>
              </a:ext>
            </a:extLst>
          </p:cNvPr>
          <p:cNvSpPr/>
          <p:nvPr/>
        </p:nvSpPr>
        <p:spPr>
          <a:xfrm>
            <a:off x="5593430" y="1450880"/>
            <a:ext cx="6331019" cy="3956239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778638-A47C-7D4B-97EC-C2C524571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6124574"/>
            <a:ext cx="2007112" cy="4678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59757E-1EC8-51E5-FF98-FAC7A0CBAC3B}"/>
              </a:ext>
            </a:extLst>
          </p:cNvPr>
          <p:cNvSpPr txBox="1"/>
          <p:nvPr/>
        </p:nvSpPr>
        <p:spPr>
          <a:xfrm>
            <a:off x="6096000" y="1862543"/>
            <a:ext cx="68199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Thank you!</a:t>
            </a:r>
          </a:p>
          <a:p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Matt Voigts</a:t>
            </a:r>
          </a:p>
          <a:p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IFLA Copyright &amp; OA Policy Officer</a:t>
            </a:r>
          </a:p>
          <a:p>
            <a:endParaRPr lang="en-US" sz="2200" b="1" i="1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2200" b="1" i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</a:rPr>
              <a:t>matt.voigts@ifla.org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FB536A8-21A8-6962-8FA3-46E0902D5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3" y="5797351"/>
            <a:ext cx="3240031" cy="88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79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778638-A47C-7D4B-97EC-C2C524571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6124574"/>
            <a:ext cx="2007112" cy="467869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FB536A8-21A8-6962-8FA3-46E0902D5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3" y="5797351"/>
            <a:ext cx="3240031" cy="8839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7A8D6B-A334-0735-C97E-92DD76E19DF6}"/>
              </a:ext>
            </a:extLst>
          </p:cNvPr>
          <p:cNvSpPr txBox="1"/>
          <p:nvPr/>
        </p:nvSpPr>
        <p:spPr>
          <a:xfrm>
            <a:off x="6639691" y="435560"/>
            <a:ext cx="5054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FIL 2023</a:t>
            </a:r>
            <a:endParaRPr lang="en-NL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AF8F9D-0D24-1F09-88A3-ED3FBD30CE0C}"/>
              </a:ext>
            </a:extLst>
          </p:cNvPr>
          <p:cNvSpPr txBox="1"/>
          <p:nvPr/>
        </p:nvSpPr>
        <p:spPr>
          <a:xfrm>
            <a:off x="773656" y="814654"/>
            <a:ext cx="468624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200" b="1" dirty="0">
                <a:latin typeface="Univers" panose="020B0503020202020204" pitchFamily="34" charset="0"/>
              </a:rPr>
              <a:t>What I do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b="1" dirty="0"/>
              <a:t>Anthropology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b="1" dirty="0"/>
              <a:t>Copyright &amp; Legal Matters (CLM)</a:t>
            </a:r>
            <a:endParaRPr lang="en-GB" sz="2400" b="1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International advocacy (WIPO SCCR)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>
              <a:spcAft>
                <a:spcPts val="1200"/>
              </a:spcAft>
            </a:pPr>
            <a:r>
              <a:rPr lang="en-US" sz="2000" dirty="0"/>
              <a:t>*</a:t>
            </a:r>
            <a:r>
              <a:rPr lang="en-US" sz="2000" i="1" dirty="0"/>
              <a:t>I am not a lawyer and this presentation is not legal advice</a:t>
            </a:r>
            <a:endParaRPr lang="en-NL" sz="2000" b="1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600" dirty="0">
              <a:latin typeface="Univers" panose="020B0503020202020204" pitchFamily="34" charset="0"/>
            </a:endParaRPr>
          </a:p>
        </p:txBody>
      </p:sp>
      <p:pic>
        <p:nvPicPr>
          <p:cNvPr id="4" name="Picture 3" descr="A person sitting at a desk&#10;&#10;Description automatically generated with medium confidence">
            <a:extLst>
              <a:ext uri="{FF2B5EF4-FFF2-40B4-BE49-F238E27FC236}">
                <a16:creationId xmlns:a16="http://schemas.microsoft.com/office/drawing/2014/main" id="{4A15D8FF-201C-F7D0-E935-EC24C2EBB4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530" y="1078471"/>
            <a:ext cx="5298369" cy="35331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3EDED7-907A-C269-5E21-9022A40B3F47}"/>
              </a:ext>
            </a:extLst>
          </p:cNvPr>
          <p:cNvSpPr txBox="1"/>
          <p:nvPr/>
        </p:nvSpPr>
        <p:spPr>
          <a:xfrm>
            <a:off x="6525553" y="4611580"/>
            <a:ext cx="50543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400" i="1" dirty="0"/>
          </a:p>
          <a:p>
            <a:r>
              <a:rPr lang="en-US" sz="1400" i="1" dirty="0"/>
              <a:t>Photo copyright: WIPO. Photo: Emmanuel </a:t>
            </a:r>
            <a:r>
              <a:rPr lang="en-US" sz="1400" i="1" dirty="0" err="1"/>
              <a:t>Berrod</a:t>
            </a:r>
            <a:r>
              <a:rPr lang="en-US" sz="1400" i="1" dirty="0"/>
              <a:t>. This work is licensed under a Creative Commons Attribution-</a:t>
            </a:r>
            <a:r>
              <a:rPr lang="en-US" sz="1400" i="1" dirty="0" err="1"/>
              <a:t>NonCommercial</a:t>
            </a:r>
            <a:r>
              <a:rPr lang="en-US" sz="1400" i="1" dirty="0"/>
              <a:t>-</a:t>
            </a:r>
            <a:r>
              <a:rPr lang="en-US" sz="1400" i="1" dirty="0" err="1"/>
              <a:t>NoDerivatives</a:t>
            </a:r>
            <a:r>
              <a:rPr lang="en-US" sz="1400" i="1" dirty="0"/>
              <a:t> 4.0 International License.</a:t>
            </a:r>
            <a:endParaRPr lang="en-NL" sz="1400" i="1" dirty="0"/>
          </a:p>
        </p:txBody>
      </p:sp>
    </p:spTree>
    <p:extLst>
      <p:ext uri="{BB962C8B-B14F-4D97-AF65-F5344CB8AC3E}">
        <p14:creationId xmlns:p14="http://schemas.microsoft.com/office/powerpoint/2010/main" val="50213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778638-A47C-7D4B-97EC-C2C524571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6124574"/>
            <a:ext cx="2007112" cy="467869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FB536A8-21A8-6962-8FA3-46E0902D5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3" y="5797351"/>
            <a:ext cx="3240031" cy="8839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7A8D6B-A334-0735-C97E-92DD76E19DF6}"/>
              </a:ext>
            </a:extLst>
          </p:cNvPr>
          <p:cNvSpPr txBox="1"/>
          <p:nvPr/>
        </p:nvSpPr>
        <p:spPr>
          <a:xfrm>
            <a:off x="6639691" y="435560"/>
            <a:ext cx="5054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FIL 2023</a:t>
            </a:r>
            <a:endParaRPr lang="en-NL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EB9E22-604B-A2A5-7315-49023F8D5626}"/>
              </a:ext>
            </a:extLst>
          </p:cNvPr>
          <p:cNvSpPr txBox="1"/>
          <p:nvPr/>
        </p:nvSpPr>
        <p:spPr>
          <a:xfrm>
            <a:off x="1838028" y="1582340"/>
            <a:ext cx="81368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EU fees aren’t you liable for Inter Library Loan?</a:t>
            </a:r>
          </a:p>
          <a:p>
            <a:endParaRPr lang="en-US" sz="2400" dirty="0"/>
          </a:p>
          <a:p>
            <a:r>
              <a:rPr lang="en-US" sz="2400" dirty="0"/>
              <a:t>	Customs, duty, import or related fees.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What </a:t>
            </a:r>
            <a:r>
              <a:rPr lang="en-US" sz="2400" b="1" i="1" dirty="0"/>
              <a:t>might </a:t>
            </a:r>
            <a:r>
              <a:rPr lang="en-US" sz="2400" b="1" dirty="0"/>
              <a:t>you be liable for?</a:t>
            </a:r>
          </a:p>
          <a:p>
            <a:endParaRPr lang="en-US" sz="2400" dirty="0"/>
          </a:p>
          <a:p>
            <a:r>
              <a:rPr lang="en-US" sz="2400" dirty="0"/>
              <a:t>	Delivery or processing fees.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393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778638-A47C-7D4B-97EC-C2C524571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6124574"/>
            <a:ext cx="2007112" cy="467869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FB536A8-21A8-6962-8FA3-46E0902D5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3" y="5797351"/>
            <a:ext cx="3240031" cy="8839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7A8D6B-A334-0735-C97E-92DD76E19DF6}"/>
              </a:ext>
            </a:extLst>
          </p:cNvPr>
          <p:cNvSpPr txBox="1"/>
          <p:nvPr/>
        </p:nvSpPr>
        <p:spPr>
          <a:xfrm>
            <a:off x="6639691" y="435560"/>
            <a:ext cx="5054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FIL 2023</a:t>
            </a:r>
            <a:endParaRPr lang="en-NL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02CCD2-71DF-ECDC-D670-0F295AA756AB}"/>
              </a:ext>
            </a:extLst>
          </p:cNvPr>
          <p:cNvSpPr txBox="1"/>
          <p:nvPr/>
        </p:nvSpPr>
        <p:spPr>
          <a:xfrm>
            <a:off x="2459718" y="494964"/>
            <a:ext cx="83599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Why aren’t ILL materials liable for EU customs fees?</a:t>
            </a:r>
          </a:p>
          <a:p>
            <a:endParaRPr lang="en-US" sz="2400" b="1" dirty="0"/>
          </a:p>
          <a:p>
            <a:r>
              <a:rPr lang="en-US" sz="2400" b="1" dirty="0"/>
              <a:t>1. Media, cultural materials, and scientific instruments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b="1" dirty="0"/>
              <a:t>Media				</a:t>
            </a:r>
            <a:r>
              <a:rPr lang="en-US" i="1" dirty="0"/>
              <a:t>Chapter 49 – EU Tariff</a:t>
            </a:r>
          </a:p>
          <a:p>
            <a:pPr lvl="1"/>
            <a:endParaRPr lang="en-US" dirty="0"/>
          </a:p>
          <a:p>
            <a:pPr lvl="2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Books and recorded media, such as discs or tapes </a:t>
            </a:r>
            <a:r>
              <a:rPr lang="en-US" dirty="0"/>
              <a:t>are </a:t>
            </a:r>
            <a:r>
              <a:rPr lang="en-GB" dirty="0"/>
              <a:t>free of customs duties</a:t>
            </a:r>
          </a:p>
          <a:p>
            <a:pPr lvl="2"/>
            <a:endParaRPr lang="en-US" b="1" dirty="0"/>
          </a:p>
          <a:p>
            <a:r>
              <a:rPr lang="en-US" b="1" dirty="0"/>
              <a:t>	Cultural materials and scientific instruments</a:t>
            </a:r>
          </a:p>
          <a:p>
            <a:r>
              <a:rPr lang="en-US" b="1" dirty="0"/>
              <a:t>	</a:t>
            </a:r>
          </a:p>
          <a:p>
            <a:r>
              <a:rPr lang="en-GB" i="1" dirty="0"/>
              <a:t>	Chapter XI (‘Educational, scientific and cultural materials; scientific 	instruments and apparatus’) of  Council Regulation (EC) No  1186/2009 of 16  	November 2009 (EUR-Lex - 32009R1186), Article 42: </a:t>
            </a:r>
          </a:p>
          <a:p>
            <a:endParaRPr lang="en-GB" i="1" dirty="0"/>
          </a:p>
          <a:p>
            <a:r>
              <a:rPr lang="en-GB" dirty="0"/>
              <a:t>	“The educational, scientific and cultural materials listed in Annex I shall be 	admitted free of import duties whoever the consignee and whatever the 	intended use of such materials may be.”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5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778638-A47C-7D4B-97EC-C2C524571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6124574"/>
            <a:ext cx="2007112" cy="467869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FB536A8-21A8-6962-8FA3-46E0902D5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0" y="5797351"/>
            <a:ext cx="3240031" cy="8839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7A8D6B-A334-0735-C97E-92DD76E19DF6}"/>
              </a:ext>
            </a:extLst>
          </p:cNvPr>
          <p:cNvSpPr txBox="1"/>
          <p:nvPr/>
        </p:nvSpPr>
        <p:spPr>
          <a:xfrm>
            <a:off x="6639691" y="435560"/>
            <a:ext cx="5054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FIL 2023</a:t>
            </a:r>
            <a:endParaRPr lang="en-NL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02CCD2-71DF-ECDC-D670-0F295AA756AB}"/>
              </a:ext>
            </a:extLst>
          </p:cNvPr>
          <p:cNvSpPr txBox="1"/>
          <p:nvPr/>
        </p:nvSpPr>
        <p:spPr>
          <a:xfrm>
            <a:off x="1916027" y="587297"/>
            <a:ext cx="835994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 Article 227: Pedagogic material and scientific equipment</a:t>
            </a:r>
          </a:p>
          <a:p>
            <a:r>
              <a:rPr lang="en-US" b="1" dirty="0"/>
              <a:t>	</a:t>
            </a:r>
          </a:p>
          <a:p>
            <a:r>
              <a:rPr lang="en-US" b="1" dirty="0"/>
              <a:t>(Article 250(2)(d) of the Code) /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N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Articles 219 to 235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N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Regulation (EU) 2015/2446 (Union Customs Code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N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Delegated Act or UCC-DA)</a:t>
            </a:r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/>
              <a:t>	</a:t>
            </a:r>
          </a:p>
          <a:p>
            <a:r>
              <a:rPr lang="en-US" sz="1600" b="1" dirty="0"/>
              <a:t>“Total relief from import duty shall be granted for pedagogic material and scientific equipment [if]</a:t>
            </a:r>
          </a:p>
          <a:p>
            <a:endParaRPr lang="en-US" sz="1400" b="1" dirty="0"/>
          </a:p>
          <a:p>
            <a:r>
              <a:rPr lang="en-US" sz="1600" dirty="0"/>
              <a:t>(a) they are owned by a person established outside the customs territory of the Union;</a:t>
            </a:r>
          </a:p>
          <a:p>
            <a:endParaRPr lang="en-US" sz="1600" dirty="0"/>
          </a:p>
          <a:p>
            <a:r>
              <a:rPr lang="en-US" sz="1600" dirty="0"/>
              <a:t>(b) they are imported by not-for-profit public or private scientific, teaching or vocational training establishments, and are exclusively used in teaching, vocational training or scientific research under the responsibility of the importing establishment;</a:t>
            </a:r>
          </a:p>
          <a:p>
            <a:endParaRPr lang="en-US" sz="1600" dirty="0"/>
          </a:p>
          <a:p>
            <a:r>
              <a:rPr lang="en-US" sz="1600" dirty="0"/>
              <a:t>(c) they are imported in reasonable numbers, having regard to the purpose of the import;</a:t>
            </a:r>
          </a:p>
          <a:p>
            <a:endParaRPr lang="en-US" sz="1600" dirty="0"/>
          </a:p>
          <a:p>
            <a:r>
              <a:rPr lang="en-US" sz="1600" dirty="0"/>
              <a:t>(d) they are not used for purely commercial purposes.</a:t>
            </a:r>
            <a:endParaRPr lang="en-US" sz="1600" i="1" dirty="0"/>
          </a:p>
          <a:p>
            <a:endParaRPr lang="en-US" b="1" dirty="0"/>
          </a:p>
          <a:p>
            <a:endParaRPr lang="en-US" b="1" dirty="0"/>
          </a:p>
          <a:p>
            <a:pPr algn="ctr"/>
            <a:r>
              <a:rPr lang="en-US" b="1" dirty="0"/>
              <a:t>“Pedagogical” is not defined – ask your own country!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7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778638-A47C-7D4B-97EC-C2C524571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6124574"/>
            <a:ext cx="2007112" cy="467869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FB536A8-21A8-6962-8FA3-46E0902D5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3" y="5797351"/>
            <a:ext cx="3240031" cy="8839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7A8D6B-A334-0735-C97E-92DD76E19DF6}"/>
              </a:ext>
            </a:extLst>
          </p:cNvPr>
          <p:cNvSpPr txBox="1"/>
          <p:nvPr/>
        </p:nvSpPr>
        <p:spPr>
          <a:xfrm>
            <a:off x="6639691" y="435560"/>
            <a:ext cx="5054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FIL 2023</a:t>
            </a:r>
            <a:endParaRPr lang="en-NL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02CCD2-71DF-ECDC-D670-0F295AA756AB}"/>
              </a:ext>
            </a:extLst>
          </p:cNvPr>
          <p:cNvSpPr txBox="1"/>
          <p:nvPr/>
        </p:nvSpPr>
        <p:spPr>
          <a:xfrm>
            <a:off x="2459718" y="1003196"/>
            <a:ext cx="835994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Why aren’t ILL materials liable for EU customs fees?</a:t>
            </a:r>
          </a:p>
          <a:p>
            <a:endParaRPr lang="en-US" dirty="0"/>
          </a:p>
          <a:p>
            <a:endParaRPr lang="en-US" b="1" dirty="0"/>
          </a:p>
          <a:p>
            <a:r>
              <a:rPr lang="en-US" sz="2400" b="1" dirty="0"/>
              <a:t>3. Temporary Admission</a:t>
            </a:r>
          </a:p>
          <a:p>
            <a:endParaRPr lang="en-US" b="1" dirty="0"/>
          </a:p>
          <a:p>
            <a:r>
              <a:rPr lang="en-US" b="1" dirty="0"/>
              <a:t>	</a:t>
            </a:r>
            <a:r>
              <a:rPr lang="en-N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 236 UCC-DA</a:t>
            </a:r>
          </a:p>
          <a:p>
            <a:endParaRPr lang="en-US" dirty="0"/>
          </a:p>
          <a:p>
            <a:r>
              <a:rPr lang="en-US" dirty="0"/>
              <a:t>“Total relief from import duty may be granted for goods… imported occasionally for a period not exceeding three months… [or] imported in particular situations having no economic effect in the Union.”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228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778638-A47C-7D4B-97EC-C2C524571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6124574"/>
            <a:ext cx="2007112" cy="467869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FB536A8-21A8-6962-8FA3-46E0902D5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3" y="5797351"/>
            <a:ext cx="3240031" cy="8839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7A8D6B-A334-0735-C97E-92DD76E19DF6}"/>
              </a:ext>
            </a:extLst>
          </p:cNvPr>
          <p:cNvSpPr txBox="1"/>
          <p:nvPr/>
        </p:nvSpPr>
        <p:spPr>
          <a:xfrm>
            <a:off x="6639691" y="435560"/>
            <a:ext cx="5054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FIL 2023</a:t>
            </a:r>
            <a:endParaRPr lang="en-NL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EB7B52-6B02-05EC-5C4F-2591F5B48D55}"/>
              </a:ext>
            </a:extLst>
          </p:cNvPr>
          <p:cNvSpPr txBox="1"/>
          <p:nvPr/>
        </p:nvSpPr>
        <p:spPr>
          <a:xfrm>
            <a:off x="3723861" y="1133872"/>
            <a:ext cx="6122504" cy="4609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Returning goods to EU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materials</a:t>
            </a:r>
            <a:r>
              <a:rPr lang="en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brought back to the EU, they can be declared for release for free circulation as returned goods if they fulfil the conditions established in Article 203 UCC, namely:</a:t>
            </a:r>
            <a:br>
              <a:rPr lang="en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books must return to the EU within 3 years,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declarant must apply for the relief,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books must return in the same state in which they were exported, and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declaration must attach the documents showing that these conditions are fulfilled.</a:t>
            </a:r>
          </a:p>
        </p:txBody>
      </p:sp>
    </p:spTree>
    <p:extLst>
      <p:ext uri="{BB962C8B-B14F-4D97-AF65-F5344CB8AC3E}">
        <p14:creationId xmlns:p14="http://schemas.microsoft.com/office/powerpoint/2010/main" val="210581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778638-A47C-7D4B-97EC-C2C524571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6124574"/>
            <a:ext cx="2007112" cy="467869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FB536A8-21A8-6962-8FA3-46E0902D5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3" y="5797351"/>
            <a:ext cx="3240031" cy="8839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7A8D6B-A334-0735-C97E-92DD76E19DF6}"/>
              </a:ext>
            </a:extLst>
          </p:cNvPr>
          <p:cNvSpPr txBox="1"/>
          <p:nvPr/>
        </p:nvSpPr>
        <p:spPr>
          <a:xfrm>
            <a:off x="6639691" y="435560"/>
            <a:ext cx="5054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FIL 2023</a:t>
            </a:r>
            <a:endParaRPr lang="en-NL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EB7B52-6B02-05EC-5C4F-2591F5B48D55}"/>
              </a:ext>
            </a:extLst>
          </p:cNvPr>
          <p:cNvSpPr txBox="1"/>
          <p:nvPr/>
        </p:nvSpPr>
        <p:spPr>
          <a:xfrm>
            <a:off x="3140765" y="543771"/>
            <a:ext cx="6546160" cy="489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Customs practices differ across Member States in three main ways: (1) customs declarations are submitted and processed in differing national IT systems; (2) implementation of customs legislation is not harmonised particularly as regards prohibitions, restrictions, and risk interpretations; (3) sanctions and infringements regimes vary significantly, with some Member States applying both administrative and criminal sanctions and others applying only the latter.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executive summary of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Myriad Pro"/>
              </a:rPr>
              <a:t>Hausemer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Myriad Pro"/>
              </a:rPr>
              <a:t>, P.; Bosch, I.;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Myriad Pro"/>
              </a:rPr>
              <a:t>Patroclou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Myriad Pro"/>
              </a:rPr>
              <a:t>, N.; 2022, </a:t>
            </a:r>
            <a:r>
              <a:rPr lang="en-US" sz="1400" b="0" i="1" u="none" strike="noStrike" baseline="0" dirty="0">
                <a:solidFill>
                  <a:srgbClr val="000000"/>
                </a:solidFill>
                <a:latin typeface="Myriad Pro"/>
              </a:rPr>
              <a:t>A Comparative Analysis of Member States' Customs </a:t>
            </a:r>
            <a:r>
              <a:rPr lang="en-US" sz="1400" b="0" i="1" u="none" strike="noStrike" baseline="0" dirty="0" err="1">
                <a:solidFill>
                  <a:srgbClr val="000000"/>
                </a:solidFill>
                <a:latin typeface="Myriad Pro"/>
              </a:rPr>
              <a:t>Authorisation</a:t>
            </a:r>
            <a:r>
              <a:rPr lang="en-US" sz="1400" b="0" i="1" u="none" strike="noStrike" baseline="0" dirty="0">
                <a:solidFill>
                  <a:srgbClr val="000000"/>
                </a:solidFill>
                <a:latin typeface="Myriad Pro"/>
              </a:rPr>
              <a:t> Procedures for the Entry of Products into the European Union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Myriad Pro"/>
              </a:rPr>
              <a:t>, Publication for the committee on Internal Market and Consumer Protection, Policy Department for Economic, Scientific and Quality of Life Policies, European Parliament, Luxembourg. Available at: </a:t>
            </a:r>
            <a:r>
              <a:rPr lang="en-US" sz="1400" b="0" i="0" u="none" strike="noStrike" baseline="0" dirty="0">
                <a:solidFill>
                  <a:srgbClr val="0B4DA1"/>
                </a:solidFill>
                <a:latin typeface="Myriad Pro"/>
              </a:rPr>
              <a:t>https://www.europarl.europa.eu/RegData/etudes/STUD/2022/734002/IPOL_STU(2022)734002_EN.pdf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Myriad Pro"/>
              </a:rPr>
              <a:t>. </a:t>
            </a:r>
            <a:endParaRPr lang="en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7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778638-A47C-7D4B-97EC-C2C524571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6124574"/>
            <a:ext cx="2007112" cy="467869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FB536A8-21A8-6962-8FA3-46E0902D5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3" y="5797351"/>
            <a:ext cx="3240031" cy="8839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7A8D6B-A334-0735-C97E-92DD76E19DF6}"/>
              </a:ext>
            </a:extLst>
          </p:cNvPr>
          <p:cNvSpPr txBox="1"/>
          <p:nvPr/>
        </p:nvSpPr>
        <p:spPr>
          <a:xfrm>
            <a:off x="6639691" y="435560"/>
            <a:ext cx="5054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FIL 2023</a:t>
            </a:r>
            <a:endParaRPr lang="en-NL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CDC2B7C-0E04-6CC6-633D-1107A520BCD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Clearly indicate (as applicable) that the item is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Media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Pedagogical (and you are a library)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Temporary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34730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12010</TotalTime>
  <Words>902</Words>
  <Application>Microsoft Office PowerPoint</Application>
  <PresentationFormat>Widescreen</PresentationFormat>
  <Paragraphs>108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Myriad Pro</vt:lpstr>
      <vt:lpstr>Times New Roman</vt:lpstr>
      <vt:lpstr>Univers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Wyber</dc:creator>
  <cp:lastModifiedBy>Matt Voigts</cp:lastModifiedBy>
  <cp:revision>56</cp:revision>
  <cp:lastPrinted>2022-09-29T09:56:34Z</cp:lastPrinted>
  <dcterms:created xsi:type="dcterms:W3CDTF">2022-09-14T15:03:37Z</dcterms:created>
  <dcterms:modified xsi:type="dcterms:W3CDTF">2023-02-08T12:39:33Z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-346593717</vt:i4>
  </property>
  <property fmtid="{D5CDD505-2E9C-101B-9397-08002B2CF9AE}" pid="3" name="_NewReviewCycle">
    <vt:lpwstr/>
  </property>
  <property fmtid="{D5CDD505-2E9C-101B-9397-08002B2CF9AE}" pid="4" name="_EmailSubject">
    <vt:lpwstr>Forum for Interlending website updates</vt:lpwstr>
  </property>
  <property fmtid="{D5CDD505-2E9C-101B-9397-08002B2CF9AE}" pid="5" name="_AuthorEmail">
    <vt:lpwstr>Alison.Dyer@uea.ac.uk</vt:lpwstr>
  </property>
  <property fmtid="{D5CDD505-2E9C-101B-9397-08002B2CF9AE}" pid="6" name="_AuthorEmailDisplayName">
    <vt:lpwstr>Alison Dyer (LIB - Staff)</vt:lpwstr>
  </property>
</Properties>
</file>