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16"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p:scale>
          <a:sx n="100" d="100"/>
          <a:sy n="100" d="100"/>
        </p:scale>
        <p:origin x="1890" y="-22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6D457-62F0-4B2A-BEB3-552C3F9FFA44}"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C0C97-4B19-40FE-A2DF-CB5139A2BB74}" type="slidenum">
              <a:rPr lang="en-GB" smtClean="0"/>
              <a:t>‹#›</a:t>
            </a:fld>
            <a:endParaRPr lang="en-GB"/>
          </a:p>
        </p:txBody>
      </p:sp>
    </p:spTree>
    <p:extLst>
      <p:ext uri="{BB962C8B-B14F-4D97-AF65-F5344CB8AC3E}">
        <p14:creationId xmlns:p14="http://schemas.microsoft.com/office/powerpoint/2010/main" val="46040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brary.hee.nhs.uk/resources/inter-lending-and-document-supply/resource-sharing-market-review-and-options-apprais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Hello and thank you for taking up my offer of a brief presentation on interlibrary loans in the NHS.</a:t>
            </a:r>
          </a:p>
          <a:p>
            <a:r>
              <a:rPr lang="en-GB" dirty="0">
                <a:effectLst/>
                <a:latin typeface="Calibri" panose="020F0502020204030204" pitchFamily="34" charset="0"/>
                <a:ea typeface="Calibri" panose="020F0502020204030204" pitchFamily="34" charset="0"/>
                <a:cs typeface="Times New Roman" panose="02020603050405020304" pitchFamily="18" charset="0"/>
              </a:rPr>
              <a:t>I have called this presentation “ILLs for NHS libraries – a story of collaboration” because it is the collaborative aspects of our work that I want to highlight.</a:t>
            </a:r>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1</a:t>
            </a:fld>
            <a:endParaRPr lang="en-GB"/>
          </a:p>
        </p:txBody>
      </p:sp>
    </p:spTree>
    <p:extLst>
      <p:ext uri="{BB962C8B-B14F-4D97-AF65-F5344CB8AC3E}">
        <p14:creationId xmlns:p14="http://schemas.microsoft.com/office/powerpoint/2010/main" val="396925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17185"/>
          </a:xfrm>
        </p:spPr>
        <p:txBody>
          <a:bodyPr/>
          <a:lstStyle/>
          <a:p>
            <a:r>
              <a:rPr lang="en-GB" dirty="0"/>
              <a:t>So where are we headed from here?</a:t>
            </a:r>
          </a:p>
          <a:p>
            <a:endParaRPr lang="en-GB" dirty="0"/>
          </a:p>
          <a:p>
            <a:r>
              <a:rPr lang="en-GB" dirty="0"/>
              <a:t>The plan for the NHS nationally is for more catalogues to be linked to the Knowledge and Library Hub and this will streamline inter-regional cooperation further. </a:t>
            </a:r>
          </a:p>
          <a:p>
            <a:endParaRPr lang="en-GB" dirty="0"/>
          </a:p>
          <a:p>
            <a:r>
              <a:rPr lang="en-GB" dirty="0"/>
              <a:t>We plan to continue membership of SWRLS as well.</a:t>
            </a:r>
          </a:p>
          <a:p>
            <a:endParaRPr lang="en-GB" dirty="0"/>
          </a:p>
          <a:p>
            <a:r>
              <a:rPr lang="en-GB" dirty="0"/>
              <a:t>Our computer systems can be a bit clunky and budgets are squeezed but we’ll keep battling on and thank you to all of those in the University sector who are so helpful to us!   We hope to collaborate with you more in the future. </a:t>
            </a:r>
          </a:p>
          <a:p>
            <a:r>
              <a:rPr lang="en-GB" dirty="0"/>
              <a:t> </a:t>
            </a:r>
          </a:p>
          <a:p>
            <a:r>
              <a:rPr lang="en-GB" dirty="0"/>
              <a:t>Thank you for listening and if you have any </a:t>
            </a:r>
            <a:r>
              <a:rPr lang="en-GB"/>
              <a:t>questions I’ll </a:t>
            </a:r>
            <a:r>
              <a:rPr lang="en-GB" dirty="0"/>
              <a:t>be happy to answer if I can </a:t>
            </a:r>
            <a:r>
              <a:rPr lang="en-GB" dirty="0">
                <a:sym typeface="Wingdings" panose="05000000000000000000" pitchFamily="2" charset="2"/>
              </a:rPr>
              <a:t></a:t>
            </a:r>
            <a:endParaRPr lang="en-GB" dirty="0"/>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10</a:t>
            </a:fld>
            <a:endParaRPr lang="en-GB"/>
          </a:p>
        </p:txBody>
      </p:sp>
    </p:spTree>
    <p:extLst>
      <p:ext uri="{BB962C8B-B14F-4D97-AF65-F5344CB8AC3E}">
        <p14:creationId xmlns:p14="http://schemas.microsoft.com/office/powerpoint/2010/main" val="138997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71421"/>
          </a:xfrm>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NHS libraries (I believe there are </a:t>
            </a:r>
            <a:r>
              <a:rPr lang="en-GB" dirty="0">
                <a:latin typeface="Calibri" panose="020F0502020204030204" pitchFamily="34" charset="0"/>
                <a:ea typeface="Calibri" panose="020F0502020204030204" pitchFamily="34" charset="0"/>
                <a:cs typeface="Times New Roman" panose="02020603050405020304" pitchFamily="18" charset="0"/>
              </a:rPr>
              <a:t>at least</a:t>
            </a:r>
            <a:r>
              <a:rPr lang="en-GB" dirty="0">
                <a:effectLst/>
                <a:latin typeface="Calibri" panose="020F0502020204030204" pitchFamily="34" charset="0"/>
                <a:ea typeface="Calibri" panose="020F0502020204030204" pitchFamily="34" charset="0"/>
                <a:cs typeface="Times New Roman" panose="02020603050405020304" pitchFamily="18" charset="0"/>
              </a:rPr>
              <a:t> 200 altogether) vary in size enormously – from quite large ones in major hospitals to something that’s really just a couple of shelves of books made available in a small in-patient unit or office.</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NHS library </a:t>
            </a:r>
            <a:r>
              <a:rPr lang="en-GB" i="1" dirty="0">
                <a:effectLst/>
                <a:latin typeface="Calibri" panose="020F0502020204030204" pitchFamily="34" charset="0"/>
                <a:ea typeface="Calibri" panose="020F0502020204030204" pitchFamily="34" charset="0"/>
                <a:cs typeface="Times New Roman" panose="02020603050405020304" pitchFamily="18" charset="0"/>
              </a:rPr>
              <a:t>services</a:t>
            </a:r>
            <a:r>
              <a:rPr lang="en-GB" dirty="0">
                <a:effectLst/>
                <a:latin typeface="Calibri" panose="020F0502020204030204" pitchFamily="34" charset="0"/>
                <a:ea typeface="Calibri" panose="020F0502020204030204" pitchFamily="34" charset="0"/>
                <a:cs typeface="Times New Roman" panose="02020603050405020304" pitchFamily="18" charset="0"/>
              </a:rPr>
              <a:t> may manage just one of those libraries (</a:t>
            </a:r>
            <a:r>
              <a:rPr lang="en-GB" dirty="0" err="1">
                <a:effectLst/>
                <a:latin typeface="Calibri" panose="020F0502020204030204" pitchFamily="34" charset="0"/>
                <a:ea typeface="Calibri" panose="020F0502020204030204" pitchFamily="34" charset="0"/>
                <a:cs typeface="Times New Roman" panose="02020603050405020304" pitchFamily="18" charset="0"/>
              </a:rPr>
              <a:t>eg</a:t>
            </a:r>
            <a:r>
              <a:rPr lang="en-GB" dirty="0">
                <a:effectLst/>
                <a:latin typeface="Calibri" panose="020F0502020204030204" pitchFamily="34" charset="0"/>
                <a:ea typeface="Calibri" panose="020F0502020204030204" pitchFamily="34" charset="0"/>
                <a:cs typeface="Times New Roman" panose="02020603050405020304" pitchFamily="18" charset="0"/>
              </a:rPr>
              <a:t> Portsmouth) or several of them (</a:t>
            </a:r>
            <a:r>
              <a:rPr lang="en-GB" dirty="0" err="1">
                <a:effectLst/>
                <a:latin typeface="Calibri" panose="020F0502020204030204" pitchFamily="34" charset="0"/>
                <a:ea typeface="Calibri" panose="020F0502020204030204" pitchFamily="34" charset="0"/>
                <a:cs typeface="Times New Roman" panose="02020603050405020304" pitchFamily="18" charset="0"/>
              </a:rPr>
              <a:t>eg</a:t>
            </a:r>
            <a:r>
              <a:rPr lang="en-GB" dirty="0">
                <a:effectLst/>
                <a:latin typeface="Calibri" panose="020F0502020204030204" pitchFamily="34" charset="0"/>
                <a:ea typeface="Calibri" panose="020F0502020204030204" pitchFamily="34" charset="0"/>
                <a:cs typeface="Times New Roman" panose="02020603050405020304" pitchFamily="18" charset="0"/>
              </a:rPr>
              <a:t> HHLS).  Some of them are dedicated to one NHS Trust whereas other serve more than one Trust.</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Library Services cooperate with each other in regional networks some of which have shared catalogues/library management systems.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In addition, some infrastructure at a national level is provided by Health Education England.</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It’s a little bit confusing!</a:t>
            </a:r>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2</a:t>
            </a:fld>
            <a:endParaRPr lang="en-GB"/>
          </a:p>
        </p:txBody>
      </p:sp>
    </p:spTree>
    <p:extLst>
      <p:ext uri="{BB962C8B-B14F-4D97-AF65-F5344CB8AC3E}">
        <p14:creationId xmlns:p14="http://schemas.microsoft.com/office/powerpoint/2010/main" val="34760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6 NHS library regions.</a:t>
            </a: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I am in the South West, Thames Valley and Wessex Region.</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 work for Hampshire Healthcare Library Service which consists of 7 libraries across Hampshire from Southampton to Basingstoke, serving both Southern Health FT and Hampshire Hospitals FT along with local GP practices, Commissioning groups etc.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I’m part of a team within HHLS which covers 4 of the 7 libraries, all of which are in the Southampton and New Forest area.</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Regionally, we</a:t>
            </a:r>
            <a:r>
              <a:rPr lang="en-GB" sz="1200" dirty="0">
                <a:effectLst/>
                <a:latin typeface="Calibri" panose="020F0502020204030204" pitchFamily="34" charset="0"/>
                <a:ea typeface="Calibri" panose="020F0502020204030204" pitchFamily="34" charset="0"/>
                <a:cs typeface="Times New Roman" panose="02020603050405020304" pitchFamily="18" charset="0"/>
              </a:rPr>
              <a:t> share a catalogue and LMS across the south west of England called ‘SWIMS’ and this covers library holdings from Cornwall across to Hampshire and up as far as Buckinghamshire.</a:t>
            </a:r>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3</a:t>
            </a:fld>
            <a:endParaRPr lang="en-GB"/>
          </a:p>
        </p:txBody>
      </p:sp>
    </p:spTree>
    <p:extLst>
      <p:ext uri="{BB962C8B-B14F-4D97-AF65-F5344CB8AC3E}">
        <p14:creationId xmlns:p14="http://schemas.microsoft.com/office/powerpoint/2010/main" val="412662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So what does all this mean for our interlibrary lending?</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Within SWIMS we use our shared LMS to process ILLs for our readers by  ‘reserving’ titles across the region.  We call this ‘</a:t>
            </a:r>
            <a:r>
              <a:rPr lang="en-GB" dirty="0" err="1">
                <a:effectLst/>
                <a:latin typeface="Calibri" panose="020F0502020204030204" pitchFamily="34" charset="0"/>
                <a:ea typeface="Calibri" panose="020F0502020204030204" pitchFamily="34" charset="0"/>
                <a:cs typeface="Times New Roman" panose="02020603050405020304" pitchFamily="18" charset="0"/>
              </a:rPr>
              <a:t>intralending</a:t>
            </a:r>
            <a:r>
              <a:rPr lang="en-GB" dirty="0">
                <a:effectLst/>
                <a:latin typeface="Calibri" panose="020F0502020204030204" pitchFamily="34" charset="0"/>
                <a:ea typeface="Calibri" panose="020F0502020204030204" pitchFamily="34" charset="0"/>
                <a:cs typeface="Times New Roman" panose="02020603050405020304" pitchFamily="18" charset="0"/>
              </a:rPr>
              <a:t>’.  We use either our LMS or a separate ILL software product (in our case Clio) to place requests to NHS libraries in other regions.  Clio can also place requests to the British Library for us but this is not yet available with the LMS.</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Inter-network Collaboration Scheme gives us a rota for which order to approach other regions so as to distribute workload evenly.  So we approach libraries in our own region first and then the other regions in a certain order.</a:t>
            </a:r>
          </a:p>
          <a:p>
            <a:pPr>
              <a:lnSpc>
                <a:spcPct val="107000"/>
              </a:lnSpc>
              <a:spcAft>
                <a:spcPts val="800"/>
              </a:spcAft>
            </a:pPr>
            <a:r>
              <a:rPr lang="en-GB" dirty="0">
                <a:latin typeface="Calibri" panose="020F0502020204030204" pitchFamily="34" charset="0"/>
                <a:cs typeface="Times New Roman" panose="02020603050405020304" pitchFamily="18" charset="0"/>
              </a:rPr>
              <a:t>The situation is still rather fragmented with not all NHS libraries fully taking part for a variety of reasons.  More information about how it works and plans to develop it in the future can be found in a 2021 report </a:t>
            </a:r>
            <a:r>
              <a:rPr lang="en-GB" dirty="0">
                <a:cs typeface="Times New Roman" panose="02020603050405020304" pitchFamily="18" charset="0"/>
              </a:rPr>
              <a:t>at </a:t>
            </a:r>
            <a:r>
              <a:rPr lang="en-GB" dirty="0">
                <a:hlinkClick r:id="rId3"/>
              </a:rPr>
              <a:t>resource sharing market review and options appraisal | Knowledge and Library Services (hee.nhs.uk)</a:t>
            </a:r>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4</a:t>
            </a:fld>
            <a:endParaRPr lang="en-GB"/>
          </a:p>
        </p:txBody>
      </p:sp>
    </p:spTree>
    <p:extLst>
      <p:ext uri="{BB962C8B-B14F-4D97-AF65-F5344CB8AC3E}">
        <p14:creationId xmlns:p14="http://schemas.microsoft.com/office/powerpoint/2010/main" val="391875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day to day process just involves searching a few regional catalogues and using either our own LMS or some ILL software (in our case, Clio)  to send the request to another library.  For journals, work is currently being done on a national NHS holdings list so that we will eventually have just one place to search for those.</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Supply of loans is very quick and is mainly dependent on the postal service as most NHS libraries respond the same or next day.  However, smaller libraries may not be staffed every day so that can make things take a bit longer.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Our ILL software (Clio) can also search and request from BL for us.  To approach universities we email separately.</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Everything between NHS libraries is free (just the cost of postage) so we exhaust those possibilities first in our search for ILLs.  After that we search the JISC Library Hub Discover and this will give us BL and university locations.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BL obviously charge and universities will often charge us under the BL scheme.  There are other cooperative groups we can use, though and I’ll mention those in just a moment.</a:t>
            </a:r>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5</a:t>
            </a:fld>
            <a:endParaRPr lang="en-GB"/>
          </a:p>
        </p:txBody>
      </p:sp>
    </p:spTree>
    <p:extLst>
      <p:ext uri="{BB962C8B-B14F-4D97-AF65-F5344CB8AC3E}">
        <p14:creationId xmlns:p14="http://schemas.microsoft.com/office/powerpoint/2010/main" val="93417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One of HEE’s major projects over the last couple of years, following the report I mentioned earlier, has been the introduction of the Knowledge and Library Hub (provided by EBSCO and incorporating a collection of approved information sources).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ultimate aim is for all NHS library catalogues to be unified and to be linked to this system.  This will give readers immediate access to book details and request forms alongside journal articles and other materials via </a:t>
            </a:r>
            <a:r>
              <a:rPr lang="en-GB" dirty="0" err="1">
                <a:effectLst/>
                <a:latin typeface="Calibri" panose="020F0502020204030204" pitchFamily="34" charset="0"/>
                <a:ea typeface="Calibri" panose="020F0502020204030204" pitchFamily="34" charset="0"/>
                <a:cs typeface="Times New Roman" panose="02020603050405020304" pitchFamily="18" charset="0"/>
              </a:rPr>
              <a:t>OpenAthens</a:t>
            </a:r>
            <a:r>
              <a:rPr lang="en-GB" dirty="0">
                <a:effectLst/>
                <a:latin typeface="Calibri" panose="020F0502020204030204" pitchFamily="34" charset="0"/>
                <a:ea typeface="Calibri" panose="020F0502020204030204" pitchFamily="34" charset="0"/>
                <a:cs typeface="Times New Roman" panose="02020603050405020304" pitchFamily="18" charset="0"/>
              </a:rPr>
              <a:t> authentication.  </a:t>
            </a:r>
            <a:endParaRPr lang="en-GB" sz="1100" dirty="0"/>
          </a:p>
        </p:txBody>
      </p:sp>
      <p:sp>
        <p:nvSpPr>
          <p:cNvPr id="4" name="Slide Number Placeholder 3"/>
          <p:cNvSpPr>
            <a:spLocks noGrp="1"/>
          </p:cNvSpPr>
          <p:nvPr>
            <p:ph type="sldNum" sz="quarter" idx="5"/>
          </p:nvPr>
        </p:nvSpPr>
        <p:spPr/>
        <p:txBody>
          <a:bodyPr/>
          <a:lstStyle/>
          <a:p>
            <a:fld id="{564C0C97-4B19-40FE-A2DF-CB5139A2BB74}" type="slidenum">
              <a:rPr lang="en-GB" smtClean="0"/>
              <a:t>6</a:t>
            </a:fld>
            <a:endParaRPr lang="en-GB"/>
          </a:p>
        </p:txBody>
      </p:sp>
    </p:spTree>
    <p:extLst>
      <p:ext uri="{BB962C8B-B14F-4D97-AF65-F5344CB8AC3E}">
        <p14:creationId xmlns:p14="http://schemas.microsoft.com/office/powerpoint/2010/main" val="412814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SWIMS is the only catalogue linked to KLH at the moment, so our readers do have that facility – others will be added in due course.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My personal feeling is that this is not particularly easy to use – it produces too many results – so we do tend to encourage readers to come to us for help with whatever they are looking for.</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feature of the readers we look after in the NHS is their very wide range of information and digital literacy.  Whilst a consultant physician who has done lots of studying in their career may be very happy to search for their own information and only need our service when they are really stuck; a healthcare support worker may feel that libraries are ‘not for them’ so we have to have a lot of support available.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I’ve digressed slightly from ILLs but that was just to demonstrate the forward direction of collaboration and sharing of resources across the NHS and how that’s working at the moment.</a:t>
            </a:r>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7</a:t>
            </a:fld>
            <a:endParaRPr lang="en-GB"/>
          </a:p>
        </p:txBody>
      </p:sp>
    </p:spTree>
    <p:extLst>
      <p:ext uri="{BB962C8B-B14F-4D97-AF65-F5344CB8AC3E}">
        <p14:creationId xmlns:p14="http://schemas.microsoft.com/office/powerpoint/2010/main" val="230441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Earlier I mentioned other </a:t>
            </a:r>
            <a:r>
              <a:rPr lang="en-GB" dirty="0">
                <a:latin typeface="Calibri" panose="020F0502020204030204" pitchFamily="34" charset="0"/>
                <a:ea typeface="Calibri" panose="020F0502020204030204" pitchFamily="34" charset="0"/>
                <a:cs typeface="Times New Roman" panose="02020603050405020304" pitchFamily="18" charset="0"/>
              </a:rPr>
              <a:t>opportunities for collaboration.</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a:t>
            </a:r>
            <a:r>
              <a:rPr lang="en-GB" dirty="0">
                <a:latin typeface="Calibri" panose="020F0502020204030204" pitchFamily="34" charset="0"/>
                <a:ea typeface="Calibri" panose="020F0502020204030204" pitchFamily="34" charset="0"/>
                <a:cs typeface="Times New Roman" panose="02020603050405020304" pitchFamily="18" charset="0"/>
              </a:rPr>
              <a:t>s the libraries I work in have a focus on mental health, w</a:t>
            </a:r>
            <a:r>
              <a:rPr lang="en-GB" dirty="0">
                <a:effectLst/>
                <a:latin typeface="Calibri" panose="020F0502020204030204" pitchFamily="34" charset="0"/>
                <a:ea typeface="Calibri" panose="020F0502020204030204" pitchFamily="34" charset="0"/>
                <a:cs typeface="Times New Roman" panose="02020603050405020304" pitchFamily="18" charset="0"/>
              </a:rPr>
              <a:t>e have been member of </a:t>
            </a:r>
            <a:r>
              <a:rPr lang="en-GB" b="1" dirty="0">
                <a:effectLst/>
                <a:latin typeface="Calibri" panose="020F0502020204030204" pitchFamily="34" charset="0"/>
                <a:ea typeface="Calibri" panose="020F0502020204030204" pitchFamily="34" charset="0"/>
                <a:cs typeface="Times New Roman" panose="02020603050405020304" pitchFamily="18" charset="0"/>
              </a:rPr>
              <a:t>PLCS</a:t>
            </a:r>
            <a:r>
              <a:rPr lang="en-GB" dirty="0">
                <a:effectLst/>
                <a:latin typeface="Calibri" panose="020F0502020204030204" pitchFamily="34" charset="0"/>
                <a:ea typeface="Calibri" panose="020F0502020204030204" pitchFamily="34" charset="0"/>
                <a:cs typeface="Times New Roman" panose="02020603050405020304" pitchFamily="18" charset="0"/>
              </a:rPr>
              <a:t> for many years.  Recently our use of this has fallen off dramatically due to improved collaboration within the NHS itself.  Where we would previously have needed to approach some libraries through PLCS, we now have access to those same libraries through our NHS networks.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 example would by the South London and Maudsley Trust Library at Bethlem Royal Hospital.  Now that we can request from NHS London Region libraries easily we no longer need membership of PLCS in order to request from this library.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most effective thing we have done is this year to join </a:t>
            </a:r>
            <a:r>
              <a:rPr lang="en-GB" b="1" dirty="0">
                <a:effectLst/>
                <a:latin typeface="Calibri" panose="020F0502020204030204" pitchFamily="34" charset="0"/>
                <a:ea typeface="Calibri" panose="020F0502020204030204" pitchFamily="34" charset="0"/>
                <a:cs typeface="Times New Roman" panose="02020603050405020304" pitchFamily="18" charset="0"/>
              </a:rPr>
              <a:t>SWRLS</a:t>
            </a:r>
            <a:r>
              <a:rPr lang="en-GB" dirty="0">
                <a:effectLst/>
                <a:latin typeface="Calibri" panose="020F0502020204030204" pitchFamily="34" charset="0"/>
                <a:ea typeface="Calibri" panose="020F0502020204030204" pitchFamily="34" charset="0"/>
                <a:cs typeface="Times New Roman" panose="02020603050405020304" pitchFamily="18" charset="0"/>
              </a:rPr>
              <a:t> and this has proved an enormous benefit.  We have only had three actual book loans, but have requested more than 40 journal articles at the time of writing.  This is probably around half of all articles we obtained from outside the NHS.</a:t>
            </a:r>
          </a:p>
          <a:p>
            <a:r>
              <a:rPr lang="en-GB" dirty="0">
                <a:effectLst/>
                <a:latin typeface="Calibri" panose="020F0502020204030204" pitchFamily="34" charset="0"/>
                <a:ea typeface="Calibri" panose="020F0502020204030204" pitchFamily="34" charset="0"/>
                <a:cs typeface="Times New Roman" panose="02020603050405020304" pitchFamily="18" charset="0"/>
              </a:rPr>
              <a:t>When searching the JISC Library Hub Discover, if we find a SWRLS location we will approach them first. Not all SWRLS members are covered by the Hub so we may also search catalogues individually.</a:t>
            </a:r>
          </a:p>
          <a:p>
            <a:endParaRPr lang="en-GB" dirty="0"/>
          </a:p>
        </p:txBody>
      </p:sp>
      <p:sp>
        <p:nvSpPr>
          <p:cNvPr id="4" name="Slide Number Placeholder 3"/>
          <p:cNvSpPr>
            <a:spLocks noGrp="1"/>
          </p:cNvSpPr>
          <p:nvPr>
            <p:ph type="sldNum" sz="quarter" idx="5"/>
          </p:nvPr>
        </p:nvSpPr>
        <p:spPr/>
        <p:txBody>
          <a:bodyPr/>
          <a:lstStyle/>
          <a:p>
            <a:fld id="{564C0C97-4B19-40FE-A2DF-CB5139A2BB74}" type="slidenum">
              <a:rPr lang="en-GB" smtClean="0"/>
              <a:t>8</a:t>
            </a:fld>
            <a:endParaRPr lang="en-GB"/>
          </a:p>
        </p:txBody>
      </p:sp>
    </p:spTree>
    <p:extLst>
      <p:ext uri="{BB962C8B-B14F-4D97-AF65-F5344CB8AC3E}">
        <p14:creationId xmlns:p14="http://schemas.microsoft.com/office/powerpoint/2010/main" val="368480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I feel I should apologise to Bath University in particular as they have turned out to have access to a large number of the journals we need articles from!!</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These are journal titles that we are rarely asked for and don’t come as part of our subscription packages, but they do pop up in literature searches from time to time.  Whenever it is suitable for us to obtain a library privilege copy it is fantastic to have a network partner who has access to them.</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000" dirty="0">
              <a:latin typeface="Calibri" panose="020F0502020204030204" pitchFamily="34" charset="0"/>
              <a:cs typeface="Times New Roman" panose="02020603050405020304" pitchFamily="18" charset="0"/>
            </a:endParaRPr>
          </a:p>
          <a:p>
            <a:endParaRPr lang="en-GB" sz="1000" dirty="0"/>
          </a:p>
        </p:txBody>
      </p:sp>
      <p:sp>
        <p:nvSpPr>
          <p:cNvPr id="4" name="Slide Number Placeholder 3"/>
          <p:cNvSpPr>
            <a:spLocks noGrp="1"/>
          </p:cNvSpPr>
          <p:nvPr>
            <p:ph type="sldNum" sz="quarter" idx="5"/>
          </p:nvPr>
        </p:nvSpPr>
        <p:spPr/>
        <p:txBody>
          <a:bodyPr/>
          <a:lstStyle/>
          <a:p>
            <a:fld id="{564C0C97-4B19-40FE-A2DF-CB5139A2BB74}" type="slidenum">
              <a:rPr lang="en-GB" smtClean="0"/>
              <a:t>9</a:t>
            </a:fld>
            <a:endParaRPr lang="en-GB"/>
          </a:p>
        </p:txBody>
      </p:sp>
    </p:spTree>
    <p:extLst>
      <p:ext uri="{BB962C8B-B14F-4D97-AF65-F5344CB8AC3E}">
        <p14:creationId xmlns:p14="http://schemas.microsoft.com/office/powerpoint/2010/main" val="362863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2/8/2023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2/8/2023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595B-70F2-4EEC-9FA5-2D82E9692F20}"/>
              </a:ext>
            </a:extLst>
          </p:cNvPr>
          <p:cNvSpPr>
            <a:spLocks noGrp="1"/>
          </p:cNvSpPr>
          <p:nvPr>
            <p:ph type="ctrTitle"/>
          </p:nvPr>
        </p:nvSpPr>
        <p:spPr/>
        <p:txBody>
          <a:bodyPr/>
          <a:lstStyle/>
          <a:p>
            <a:r>
              <a:rPr lang="en-GB" dirty="0"/>
              <a:t>ILLs for NHS libraries</a:t>
            </a:r>
          </a:p>
        </p:txBody>
      </p:sp>
      <p:sp>
        <p:nvSpPr>
          <p:cNvPr id="3" name="Subtitle 2">
            <a:extLst>
              <a:ext uri="{FF2B5EF4-FFF2-40B4-BE49-F238E27FC236}">
                <a16:creationId xmlns:a16="http://schemas.microsoft.com/office/drawing/2014/main" id="{2CF80279-2931-49E0-9F40-0A3508955354}"/>
              </a:ext>
            </a:extLst>
          </p:cNvPr>
          <p:cNvSpPr>
            <a:spLocks noGrp="1"/>
          </p:cNvSpPr>
          <p:nvPr>
            <p:ph type="subTitle" idx="1"/>
          </p:nvPr>
        </p:nvSpPr>
        <p:spPr/>
        <p:txBody>
          <a:bodyPr/>
          <a:lstStyle/>
          <a:p>
            <a:r>
              <a:rPr lang="en-GB" dirty="0"/>
              <a:t>- a story of collaboration</a:t>
            </a:r>
          </a:p>
        </p:txBody>
      </p:sp>
    </p:spTree>
    <p:extLst>
      <p:ext uri="{BB962C8B-B14F-4D97-AF65-F5344CB8AC3E}">
        <p14:creationId xmlns:p14="http://schemas.microsoft.com/office/powerpoint/2010/main" val="284882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317D-3AB4-451F-873F-7AD332B64CE1}"/>
              </a:ext>
            </a:extLst>
          </p:cNvPr>
          <p:cNvSpPr>
            <a:spLocks noGrp="1"/>
          </p:cNvSpPr>
          <p:nvPr>
            <p:ph type="title"/>
          </p:nvPr>
        </p:nvSpPr>
        <p:spPr/>
        <p:txBody>
          <a:bodyPr>
            <a:normAutofit/>
          </a:bodyPr>
          <a:lstStyle/>
          <a:p>
            <a:r>
              <a:rPr lang="en-GB" sz="4400" dirty="0"/>
              <a:t>The future</a:t>
            </a:r>
          </a:p>
        </p:txBody>
      </p:sp>
      <p:sp>
        <p:nvSpPr>
          <p:cNvPr id="3" name="Content Placeholder 2">
            <a:extLst>
              <a:ext uri="{FF2B5EF4-FFF2-40B4-BE49-F238E27FC236}">
                <a16:creationId xmlns:a16="http://schemas.microsoft.com/office/drawing/2014/main" id="{C66D5858-5255-47B6-803A-76BE88AE649D}"/>
              </a:ext>
            </a:extLst>
          </p:cNvPr>
          <p:cNvSpPr>
            <a:spLocks noGrp="1"/>
          </p:cNvSpPr>
          <p:nvPr>
            <p:ph idx="1"/>
          </p:nvPr>
        </p:nvSpPr>
        <p:spPr/>
        <p:txBody>
          <a:bodyPr/>
          <a:lstStyle/>
          <a:p>
            <a:r>
              <a:rPr lang="en-GB" dirty="0"/>
              <a:t>More inter-regional cooperation aided by national level initiatives</a:t>
            </a:r>
          </a:p>
          <a:p>
            <a:r>
              <a:rPr lang="en-GB" dirty="0"/>
              <a:t>Keep battling on…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40812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0FE2-431D-4567-9C23-05626BEA0674}"/>
              </a:ext>
            </a:extLst>
          </p:cNvPr>
          <p:cNvSpPr>
            <a:spLocks noGrp="1"/>
          </p:cNvSpPr>
          <p:nvPr>
            <p:ph type="title"/>
          </p:nvPr>
        </p:nvSpPr>
        <p:spPr/>
        <p:txBody>
          <a:bodyPr>
            <a:normAutofit/>
          </a:bodyPr>
          <a:lstStyle/>
          <a:p>
            <a:r>
              <a:rPr lang="en-GB" sz="4400" dirty="0"/>
              <a:t>The NHS library landscape</a:t>
            </a:r>
          </a:p>
        </p:txBody>
      </p:sp>
      <p:sp>
        <p:nvSpPr>
          <p:cNvPr id="3" name="Content Placeholder 2">
            <a:extLst>
              <a:ext uri="{FF2B5EF4-FFF2-40B4-BE49-F238E27FC236}">
                <a16:creationId xmlns:a16="http://schemas.microsoft.com/office/drawing/2014/main" id="{A2CEDE41-307A-4D08-A1D2-AC7AE47580A7}"/>
              </a:ext>
            </a:extLst>
          </p:cNvPr>
          <p:cNvSpPr>
            <a:spLocks noGrp="1"/>
          </p:cNvSpPr>
          <p:nvPr>
            <p:ph idx="1"/>
          </p:nvPr>
        </p:nvSpPr>
        <p:spPr/>
        <p:txBody>
          <a:bodyPr>
            <a:normAutofit/>
          </a:bodyPr>
          <a:lstStyle/>
          <a:p>
            <a:r>
              <a:rPr lang="en-GB" sz="3600" dirty="0"/>
              <a:t>NHS libraries – probably over 200</a:t>
            </a:r>
          </a:p>
          <a:p>
            <a:r>
              <a:rPr lang="en-GB" sz="3600" dirty="0"/>
              <a:t>NHS library services – managing one or more libraries</a:t>
            </a:r>
          </a:p>
          <a:p>
            <a:r>
              <a:rPr lang="en-GB" sz="3600" dirty="0"/>
              <a:t>NHS library regional networks – 6</a:t>
            </a:r>
          </a:p>
          <a:p>
            <a:r>
              <a:rPr lang="en-GB" sz="3600" dirty="0"/>
              <a:t>NHS libraries nationally – Health Education England</a:t>
            </a:r>
          </a:p>
        </p:txBody>
      </p:sp>
    </p:spTree>
    <p:extLst>
      <p:ext uri="{BB962C8B-B14F-4D97-AF65-F5344CB8AC3E}">
        <p14:creationId xmlns:p14="http://schemas.microsoft.com/office/powerpoint/2010/main" val="304308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30CD-D05B-423A-9475-CC3A2E3B5716}"/>
              </a:ext>
            </a:extLst>
          </p:cNvPr>
          <p:cNvSpPr>
            <a:spLocks noGrp="1"/>
          </p:cNvSpPr>
          <p:nvPr>
            <p:ph type="title"/>
          </p:nvPr>
        </p:nvSpPr>
        <p:spPr/>
        <p:txBody>
          <a:bodyPr>
            <a:normAutofit/>
          </a:bodyPr>
          <a:lstStyle/>
          <a:p>
            <a:r>
              <a:rPr lang="en-GB" sz="4400" dirty="0"/>
              <a:t>Regional networks</a:t>
            </a:r>
          </a:p>
        </p:txBody>
      </p:sp>
      <p:sp>
        <p:nvSpPr>
          <p:cNvPr id="3" name="Content Placeholder 2">
            <a:extLst>
              <a:ext uri="{FF2B5EF4-FFF2-40B4-BE49-F238E27FC236}">
                <a16:creationId xmlns:a16="http://schemas.microsoft.com/office/drawing/2014/main" id="{902C6439-260E-469F-908C-A374291DB4B9}"/>
              </a:ext>
            </a:extLst>
          </p:cNvPr>
          <p:cNvSpPr>
            <a:spLocks noGrp="1"/>
          </p:cNvSpPr>
          <p:nvPr>
            <p:ph idx="1"/>
          </p:nvPr>
        </p:nvSpPr>
        <p:spPr/>
        <p:txBody>
          <a:bodyPr>
            <a:norm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South West, Thames Valley and Wessex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Kent, Surrey and Sussex</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East of England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London</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Midlands</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North </a:t>
            </a:r>
            <a:endParaRPr lang="en-GB" sz="3600" dirty="0"/>
          </a:p>
        </p:txBody>
      </p:sp>
    </p:spTree>
    <p:extLst>
      <p:ext uri="{BB962C8B-B14F-4D97-AF65-F5344CB8AC3E}">
        <p14:creationId xmlns:p14="http://schemas.microsoft.com/office/powerpoint/2010/main" val="120056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A11C-B621-4B26-945E-63B8BF186B02}"/>
              </a:ext>
            </a:extLst>
          </p:cNvPr>
          <p:cNvSpPr>
            <a:spLocks noGrp="1"/>
          </p:cNvSpPr>
          <p:nvPr>
            <p:ph type="title"/>
          </p:nvPr>
        </p:nvSpPr>
        <p:spPr/>
        <p:txBody>
          <a:bodyPr>
            <a:normAutofit/>
          </a:bodyPr>
          <a:lstStyle/>
          <a:p>
            <a:r>
              <a:rPr lang="en-GB" sz="4000" dirty="0"/>
              <a:t>Inter-Network Collaboration</a:t>
            </a:r>
          </a:p>
        </p:txBody>
      </p:sp>
      <p:pic>
        <p:nvPicPr>
          <p:cNvPr id="5" name="Content Placeholder 4">
            <a:extLst>
              <a:ext uri="{FF2B5EF4-FFF2-40B4-BE49-F238E27FC236}">
                <a16:creationId xmlns:a16="http://schemas.microsoft.com/office/drawing/2014/main" id="{1CEA2058-5870-4CCD-9DE2-1A0074CD110A}"/>
              </a:ext>
            </a:extLst>
          </p:cNvPr>
          <p:cNvPicPr>
            <a:picLocks noGrp="1" noChangeAspect="1"/>
          </p:cNvPicPr>
          <p:nvPr>
            <p:ph idx="1"/>
          </p:nvPr>
        </p:nvPicPr>
        <p:blipFill>
          <a:blip r:embed="rId3"/>
          <a:stretch>
            <a:fillRect/>
          </a:stretch>
        </p:blipFill>
        <p:spPr>
          <a:xfrm>
            <a:off x="4243899" y="704781"/>
            <a:ext cx="6810545" cy="5448437"/>
          </a:xfrm>
        </p:spPr>
      </p:pic>
    </p:spTree>
    <p:extLst>
      <p:ext uri="{BB962C8B-B14F-4D97-AF65-F5344CB8AC3E}">
        <p14:creationId xmlns:p14="http://schemas.microsoft.com/office/powerpoint/2010/main" val="313142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35C0-2FC9-4174-ABC3-5CBBE680571C}"/>
              </a:ext>
            </a:extLst>
          </p:cNvPr>
          <p:cNvSpPr>
            <a:spLocks noGrp="1"/>
          </p:cNvSpPr>
          <p:nvPr>
            <p:ph type="title"/>
          </p:nvPr>
        </p:nvSpPr>
        <p:spPr/>
        <p:txBody>
          <a:bodyPr>
            <a:normAutofit/>
          </a:bodyPr>
          <a:lstStyle/>
          <a:p>
            <a:r>
              <a:rPr lang="en-GB" sz="4400" dirty="0"/>
              <a:t>ILL process</a:t>
            </a:r>
          </a:p>
        </p:txBody>
      </p:sp>
      <p:sp>
        <p:nvSpPr>
          <p:cNvPr id="7" name="Content Placeholder 6">
            <a:extLst>
              <a:ext uri="{FF2B5EF4-FFF2-40B4-BE49-F238E27FC236}">
                <a16:creationId xmlns:a16="http://schemas.microsoft.com/office/drawing/2014/main" id="{701C31E8-25F7-473A-A5D4-7770AF6EEC44}"/>
              </a:ext>
            </a:extLst>
          </p:cNvPr>
          <p:cNvSpPr>
            <a:spLocks noGrp="1"/>
          </p:cNvSpPr>
          <p:nvPr>
            <p:ph idx="1"/>
          </p:nvPr>
        </p:nvSpPr>
        <p:spPr/>
        <p:txBody>
          <a:bodyPr/>
          <a:lstStyle/>
          <a:p>
            <a:r>
              <a:rPr lang="en-GB" dirty="0"/>
              <a:t>Search NHS catalogues</a:t>
            </a:r>
          </a:p>
          <a:p>
            <a:pPr lvl="1"/>
            <a:r>
              <a:rPr lang="en-GB" dirty="0"/>
              <a:t>Reserve/request via LMS</a:t>
            </a:r>
          </a:p>
          <a:p>
            <a:r>
              <a:rPr lang="en-GB" dirty="0"/>
              <a:t>Check copyright situation</a:t>
            </a:r>
          </a:p>
          <a:p>
            <a:pPr lvl="1"/>
            <a:r>
              <a:rPr lang="en-GB" dirty="0"/>
              <a:t>Request from Reprints Desk if necessary</a:t>
            </a:r>
          </a:p>
          <a:p>
            <a:r>
              <a:rPr lang="en-GB" dirty="0"/>
              <a:t>Search JISC Library Hub Discovery</a:t>
            </a:r>
          </a:p>
          <a:p>
            <a:pPr lvl="1"/>
            <a:r>
              <a:rPr lang="en-GB" dirty="0"/>
              <a:t>Request from BL via Clio</a:t>
            </a:r>
          </a:p>
          <a:p>
            <a:pPr lvl="1"/>
            <a:r>
              <a:rPr lang="en-GB" dirty="0"/>
              <a:t>Request from Universities via email</a:t>
            </a:r>
          </a:p>
          <a:p>
            <a:r>
              <a:rPr lang="en-GB" dirty="0"/>
              <a:t>Search other catalogues</a:t>
            </a:r>
          </a:p>
        </p:txBody>
      </p:sp>
    </p:spTree>
    <p:extLst>
      <p:ext uri="{BB962C8B-B14F-4D97-AF65-F5344CB8AC3E}">
        <p14:creationId xmlns:p14="http://schemas.microsoft.com/office/powerpoint/2010/main" val="149031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5C49-3342-4019-A72A-B138B9201AE9}"/>
              </a:ext>
            </a:extLst>
          </p:cNvPr>
          <p:cNvSpPr>
            <a:spLocks noGrp="1"/>
          </p:cNvSpPr>
          <p:nvPr>
            <p:ph type="title"/>
          </p:nvPr>
        </p:nvSpPr>
        <p:spPr/>
        <p:txBody>
          <a:bodyPr>
            <a:normAutofit/>
          </a:bodyPr>
          <a:lstStyle/>
          <a:p>
            <a:r>
              <a:rPr lang="en-GB" sz="4400" dirty="0"/>
              <a:t>National picture</a:t>
            </a:r>
          </a:p>
        </p:txBody>
      </p:sp>
      <p:pic>
        <p:nvPicPr>
          <p:cNvPr id="6" name="Content Placeholder 5">
            <a:extLst>
              <a:ext uri="{FF2B5EF4-FFF2-40B4-BE49-F238E27FC236}">
                <a16:creationId xmlns:a16="http://schemas.microsoft.com/office/drawing/2014/main" id="{AFA0B649-D41B-41EB-98D4-91E1C455BCF4}"/>
              </a:ext>
            </a:extLst>
          </p:cNvPr>
          <p:cNvPicPr>
            <a:picLocks noGrp="1" noChangeAspect="1"/>
          </p:cNvPicPr>
          <p:nvPr>
            <p:ph idx="1"/>
          </p:nvPr>
        </p:nvPicPr>
        <p:blipFill>
          <a:blip r:embed="rId3"/>
          <a:stretch>
            <a:fillRect/>
          </a:stretch>
        </p:blipFill>
        <p:spPr>
          <a:xfrm>
            <a:off x="5290406" y="863790"/>
            <a:ext cx="6398636" cy="5121275"/>
          </a:xfrm>
          <a:prstGeom prst="rect">
            <a:avLst/>
          </a:prstGeom>
        </p:spPr>
      </p:pic>
      <p:sp>
        <p:nvSpPr>
          <p:cNvPr id="7" name="TextBox 6">
            <a:extLst>
              <a:ext uri="{FF2B5EF4-FFF2-40B4-BE49-F238E27FC236}">
                <a16:creationId xmlns:a16="http://schemas.microsoft.com/office/drawing/2014/main" id="{87A4CF10-5B74-46A1-96E0-9771FE096AAC}"/>
              </a:ext>
            </a:extLst>
          </p:cNvPr>
          <p:cNvSpPr txBox="1"/>
          <p:nvPr/>
        </p:nvSpPr>
        <p:spPr>
          <a:xfrm>
            <a:off x="3575957" y="863790"/>
            <a:ext cx="1714449" cy="923330"/>
          </a:xfrm>
          <a:prstGeom prst="rect">
            <a:avLst/>
          </a:prstGeom>
          <a:noFill/>
        </p:spPr>
        <p:txBody>
          <a:bodyPr wrap="square" rtlCol="0">
            <a:spAutoFit/>
          </a:bodyPr>
          <a:lstStyle/>
          <a:p>
            <a:r>
              <a:rPr lang="en-GB" dirty="0"/>
              <a:t>Health Education England</a:t>
            </a:r>
          </a:p>
        </p:txBody>
      </p:sp>
    </p:spTree>
    <p:extLst>
      <p:ext uri="{BB962C8B-B14F-4D97-AF65-F5344CB8AC3E}">
        <p14:creationId xmlns:p14="http://schemas.microsoft.com/office/powerpoint/2010/main" val="238012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16E7-FF43-4D7C-9046-9541375FFF92}"/>
              </a:ext>
            </a:extLst>
          </p:cNvPr>
          <p:cNvSpPr>
            <a:spLocks noGrp="1"/>
          </p:cNvSpPr>
          <p:nvPr>
            <p:ph type="title"/>
          </p:nvPr>
        </p:nvSpPr>
        <p:spPr/>
        <p:txBody>
          <a:bodyPr>
            <a:normAutofit/>
          </a:bodyPr>
          <a:lstStyle/>
          <a:p>
            <a:r>
              <a:rPr lang="en-GB" sz="4400" dirty="0"/>
              <a:t>National picture</a:t>
            </a:r>
          </a:p>
        </p:txBody>
      </p:sp>
      <p:pic>
        <p:nvPicPr>
          <p:cNvPr id="5" name="Content Placeholder 4">
            <a:extLst>
              <a:ext uri="{FF2B5EF4-FFF2-40B4-BE49-F238E27FC236}">
                <a16:creationId xmlns:a16="http://schemas.microsoft.com/office/drawing/2014/main" id="{035F6C3C-7861-4DCA-B845-EEC14B69A9B9}"/>
              </a:ext>
            </a:extLst>
          </p:cNvPr>
          <p:cNvPicPr>
            <a:picLocks noGrp="1" noChangeAspect="1"/>
          </p:cNvPicPr>
          <p:nvPr>
            <p:ph idx="1"/>
          </p:nvPr>
        </p:nvPicPr>
        <p:blipFill>
          <a:blip r:embed="rId3"/>
          <a:stretch>
            <a:fillRect/>
          </a:stretch>
        </p:blipFill>
        <p:spPr>
          <a:xfrm>
            <a:off x="4292884" y="678656"/>
            <a:ext cx="6875859" cy="5500688"/>
          </a:xfrm>
        </p:spPr>
      </p:pic>
    </p:spTree>
    <p:extLst>
      <p:ext uri="{BB962C8B-B14F-4D97-AF65-F5344CB8AC3E}">
        <p14:creationId xmlns:p14="http://schemas.microsoft.com/office/powerpoint/2010/main" val="51408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8E90-8446-4F86-A058-2E19DDEE1BE2}"/>
              </a:ext>
            </a:extLst>
          </p:cNvPr>
          <p:cNvSpPr>
            <a:spLocks noGrp="1"/>
          </p:cNvSpPr>
          <p:nvPr>
            <p:ph type="title"/>
          </p:nvPr>
        </p:nvSpPr>
        <p:spPr/>
        <p:txBody>
          <a:bodyPr>
            <a:normAutofit/>
          </a:bodyPr>
          <a:lstStyle/>
          <a:p>
            <a:r>
              <a:rPr lang="en-GB" sz="4000" dirty="0"/>
              <a:t>Other collaboration</a:t>
            </a:r>
          </a:p>
        </p:txBody>
      </p:sp>
      <p:pic>
        <p:nvPicPr>
          <p:cNvPr id="5" name="Content Placeholder 4">
            <a:extLst>
              <a:ext uri="{FF2B5EF4-FFF2-40B4-BE49-F238E27FC236}">
                <a16:creationId xmlns:a16="http://schemas.microsoft.com/office/drawing/2014/main" id="{A125D89D-0726-43A8-B04B-AE1C8DCE1D58}"/>
              </a:ext>
            </a:extLst>
          </p:cNvPr>
          <p:cNvPicPr>
            <a:picLocks noGrp="1" noChangeAspect="1"/>
          </p:cNvPicPr>
          <p:nvPr>
            <p:ph idx="1"/>
          </p:nvPr>
        </p:nvPicPr>
        <p:blipFill>
          <a:blip r:embed="rId3"/>
          <a:stretch>
            <a:fillRect/>
          </a:stretch>
        </p:blipFill>
        <p:spPr>
          <a:xfrm>
            <a:off x="3786700" y="357415"/>
            <a:ext cx="4778374" cy="3822700"/>
          </a:xfrm>
        </p:spPr>
      </p:pic>
      <p:pic>
        <p:nvPicPr>
          <p:cNvPr id="7" name="Picture 6">
            <a:extLst>
              <a:ext uri="{FF2B5EF4-FFF2-40B4-BE49-F238E27FC236}">
                <a16:creationId xmlns:a16="http://schemas.microsoft.com/office/drawing/2014/main" id="{9CE1FD66-35F4-47B9-9C3A-D46A9EE38D74}"/>
              </a:ext>
            </a:extLst>
          </p:cNvPr>
          <p:cNvPicPr>
            <a:picLocks noChangeAspect="1"/>
          </p:cNvPicPr>
          <p:nvPr/>
        </p:nvPicPr>
        <p:blipFill>
          <a:blip r:embed="rId4"/>
          <a:stretch>
            <a:fillRect/>
          </a:stretch>
        </p:blipFill>
        <p:spPr>
          <a:xfrm>
            <a:off x="6876147" y="2436431"/>
            <a:ext cx="4778376" cy="3822700"/>
          </a:xfrm>
          <a:prstGeom prst="rect">
            <a:avLst/>
          </a:prstGeom>
        </p:spPr>
      </p:pic>
      <p:sp>
        <p:nvSpPr>
          <p:cNvPr id="8" name="TextBox 7">
            <a:extLst>
              <a:ext uri="{FF2B5EF4-FFF2-40B4-BE49-F238E27FC236}">
                <a16:creationId xmlns:a16="http://schemas.microsoft.com/office/drawing/2014/main" id="{9B39A63A-B306-4847-B231-C82A31C3D006}"/>
              </a:ext>
            </a:extLst>
          </p:cNvPr>
          <p:cNvSpPr txBox="1"/>
          <p:nvPr/>
        </p:nvSpPr>
        <p:spPr>
          <a:xfrm>
            <a:off x="3786700" y="4273250"/>
            <a:ext cx="3089447" cy="646331"/>
          </a:xfrm>
          <a:prstGeom prst="rect">
            <a:avLst/>
          </a:prstGeom>
          <a:noFill/>
        </p:spPr>
        <p:txBody>
          <a:bodyPr wrap="square" rtlCol="0">
            <a:spAutoFit/>
          </a:bodyPr>
          <a:lstStyle/>
          <a:p>
            <a:r>
              <a:rPr lang="en-GB" dirty="0"/>
              <a:t>Psychiatric Libraries Cooperative Scheme  </a:t>
            </a:r>
          </a:p>
        </p:txBody>
      </p:sp>
      <p:sp>
        <p:nvSpPr>
          <p:cNvPr id="10" name="TextBox 9">
            <a:extLst>
              <a:ext uri="{FF2B5EF4-FFF2-40B4-BE49-F238E27FC236}">
                <a16:creationId xmlns:a16="http://schemas.microsoft.com/office/drawing/2014/main" id="{609912AE-3383-4691-A741-7D51F0454DE2}"/>
              </a:ext>
            </a:extLst>
          </p:cNvPr>
          <p:cNvSpPr txBox="1"/>
          <p:nvPr/>
        </p:nvSpPr>
        <p:spPr>
          <a:xfrm>
            <a:off x="8724900" y="1727200"/>
            <a:ext cx="2929623" cy="646331"/>
          </a:xfrm>
          <a:prstGeom prst="rect">
            <a:avLst/>
          </a:prstGeom>
          <a:noFill/>
        </p:spPr>
        <p:txBody>
          <a:bodyPr wrap="square" rtlCol="0">
            <a:spAutoFit/>
          </a:bodyPr>
          <a:lstStyle/>
          <a:p>
            <a:r>
              <a:rPr lang="en-GB" dirty="0"/>
              <a:t>South Western Regional Library Services </a:t>
            </a:r>
          </a:p>
        </p:txBody>
      </p:sp>
      <p:sp>
        <p:nvSpPr>
          <p:cNvPr id="11" name="Arrow: Down 10">
            <a:extLst>
              <a:ext uri="{FF2B5EF4-FFF2-40B4-BE49-F238E27FC236}">
                <a16:creationId xmlns:a16="http://schemas.microsoft.com/office/drawing/2014/main" id="{1DCACDA0-253C-4D70-9870-E668B58748A5}"/>
              </a:ext>
            </a:extLst>
          </p:cNvPr>
          <p:cNvSpPr/>
          <p:nvPr/>
        </p:nvSpPr>
        <p:spPr>
          <a:xfrm flipV="1">
            <a:off x="5933571" y="4347781"/>
            <a:ext cx="484632" cy="415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845A1521-A8C7-497A-A31B-D1A81BDE9454}"/>
              </a:ext>
            </a:extLst>
          </p:cNvPr>
          <p:cNvSpPr/>
          <p:nvPr/>
        </p:nvSpPr>
        <p:spPr>
          <a:xfrm rot="10800000" flipV="1">
            <a:off x="11037616" y="1853294"/>
            <a:ext cx="484632" cy="415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61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6C9D-46B7-41FB-9AC4-0D0A9B96F0B8}"/>
              </a:ext>
            </a:extLst>
          </p:cNvPr>
          <p:cNvSpPr>
            <a:spLocks noGrp="1"/>
          </p:cNvSpPr>
          <p:nvPr>
            <p:ph type="title"/>
          </p:nvPr>
        </p:nvSpPr>
        <p:spPr/>
        <p:txBody>
          <a:bodyPr/>
          <a:lstStyle/>
          <a:p>
            <a:r>
              <a:rPr lang="en-GB" dirty="0"/>
              <a:t>Benefits of collaboration</a:t>
            </a:r>
          </a:p>
        </p:txBody>
      </p:sp>
      <p:pic>
        <p:nvPicPr>
          <p:cNvPr id="4" name="Content Placeholder 3">
            <a:extLst>
              <a:ext uri="{FF2B5EF4-FFF2-40B4-BE49-F238E27FC236}">
                <a16:creationId xmlns:a16="http://schemas.microsoft.com/office/drawing/2014/main" id="{745C57BB-A4B1-41B7-8556-1D7997B7B9B2}"/>
              </a:ext>
            </a:extLst>
          </p:cNvPr>
          <p:cNvPicPr>
            <a:picLocks noGrp="1" noChangeAspect="1"/>
          </p:cNvPicPr>
          <p:nvPr>
            <p:ph idx="1"/>
          </p:nvPr>
        </p:nvPicPr>
        <p:blipFill>
          <a:blip r:embed="rId3"/>
          <a:stretch>
            <a:fillRect/>
          </a:stretch>
        </p:blipFill>
        <p:spPr>
          <a:xfrm>
            <a:off x="4273003" y="800099"/>
            <a:ext cx="5374206" cy="3568473"/>
          </a:xfrm>
          <a:prstGeom prst="rect">
            <a:avLst/>
          </a:prstGeom>
        </p:spPr>
      </p:pic>
      <p:sp>
        <p:nvSpPr>
          <p:cNvPr id="5" name="TextBox 4">
            <a:extLst>
              <a:ext uri="{FF2B5EF4-FFF2-40B4-BE49-F238E27FC236}">
                <a16:creationId xmlns:a16="http://schemas.microsoft.com/office/drawing/2014/main" id="{708FDCFB-D4E2-4B7E-BCEB-EF1E6BC84097}"/>
              </a:ext>
            </a:extLst>
          </p:cNvPr>
          <p:cNvSpPr txBox="1"/>
          <p:nvPr/>
        </p:nvSpPr>
        <p:spPr>
          <a:xfrm>
            <a:off x="4273003" y="4931229"/>
            <a:ext cx="5374206" cy="369332"/>
          </a:xfrm>
          <a:prstGeom prst="rect">
            <a:avLst/>
          </a:prstGeom>
          <a:noFill/>
        </p:spPr>
        <p:txBody>
          <a:bodyPr wrap="square" rtlCol="0">
            <a:spAutoFit/>
          </a:bodyPr>
          <a:lstStyle/>
          <a:p>
            <a:r>
              <a:rPr lang="en-GB" dirty="0"/>
              <a:t>Thank you to Bath University Library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138530498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336</TotalTime>
  <Words>1526</Words>
  <Application>Microsoft Office PowerPoint</Application>
  <PresentationFormat>Widescreen</PresentationFormat>
  <Paragraphs>93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Corbel</vt:lpstr>
      <vt:lpstr>Wingdings 2</vt:lpstr>
      <vt:lpstr>Frame</vt:lpstr>
      <vt:lpstr>ILLs for NHS libraries</vt:lpstr>
      <vt:lpstr>The NHS library landscape</vt:lpstr>
      <vt:lpstr>Regional networks</vt:lpstr>
      <vt:lpstr>Inter-Network Collaboration</vt:lpstr>
      <vt:lpstr>ILL process</vt:lpstr>
      <vt:lpstr>National picture</vt:lpstr>
      <vt:lpstr>National picture</vt:lpstr>
      <vt:lpstr>Other collaboration</vt:lpstr>
      <vt:lpstr>Benefits of collaboration</vt:lpstr>
      <vt:lpstr>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ILLs for NHS libraries</dc:title>
  <dc:creator>Scott, Stella</dc:creator>
  <cp:lastModifiedBy>Scott, Stella</cp:lastModifiedBy>
  <cp:revision>16</cp:revision>
  <dcterms:created xsi:type="dcterms:W3CDTF">2022-12-13T12:12:05Z</dcterms:created>
  <dcterms:modified xsi:type="dcterms:W3CDTF">2023-02-08T07:31:44Z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-422704453</vt:i4>
  </property>
  <property fmtid="{D5CDD505-2E9C-101B-9397-08002B2CF9AE}" pid="3" name="_NewReviewCycle">
    <vt:lpwstr/>
  </property>
  <property fmtid="{D5CDD505-2E9C-101B-9397-08002B2CF9AE}" pid="4" name="_EmailSubject">
    <vt:lpwstr>Forum for Interlending website updates</vt:lpwstr>
  </property>
  <property fmtid="{D5CDD505-2E9C-101B-9397-08002B2CF9AE}" pid="5" name="_AuthorEmail">
    <vt:lpwstr>Alison.Dyer@uea.ac.uk</vt:lpwstr>
  </property>
  <property fmtid="{D5CDD505-2E9C-101B-9397-08002B2CF9AE}" pid="6" name="_AuthorEmailDisplayName">
    <vt:lpwstr>Alison Dyer (LIB - Staff)</vt:lpwstr>
  </property>
</Properties>
</file>