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8"/>
  </p:notesMasterIdLst>
  <p:sldIdLst>
    <p:sldId id="256" r:id="rId2"/>
    <p:sldId id="298" r:id="rId3"/>
    <p:sldId id="258" r:id="rId4"/>
    <p:sldId id="299" r:id="rId5"/>
    <p:sldId id="301" r:id="rId6"/>
    <p:sldId id="300" r:id="rId7"/>
    <p:sldId id="272" r:id="rId8"/>
    <p:sldId id="275" r:id="rId9"/>
    <p:sldId id="302" r:id="rId10"/>
    <p:sldId id="303" r:id="rId11"/>
    <p:sldId id="305" r:id="rId12"/>
    <p:sldId id="306" r:id="rId13"/>
    <p:sldId id="308" r:id="rId14"/>
    <p:sldId id="320" r:id="rId15"/>
    <p:sldId id="310" r:id="rId16"/>
    <p:sldId id="311" r:id="rId17"/>
    <p:sldId id="317" r:id="rId18"/>
    <p:sldId id="312" r:id="rId19"/>
    <p:sldId id="313" r:id="rId20"/>
    <p:sldId id="314" r:id="rId21"/>
    <p:sldId id="318" r:id="rId22"/>
    <p:sldId id="319" r:id="rId23"/>
    <p:sldId id="315" r:id="rId24"/>
    <p:sldId id="330" r:id="rId25"/>
    <p:sldId id="331" r:id="rId26"/>
    <p:sldId id="332" r:id="rId27"/>
    <p:sldId id="281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9" r:id="rId36"/>
    <p:sldId id="328" r:id="rId3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opperplate Gothic Bold" panose="020E0705020206020404" pitchFamily="34" charset="0"/>
      <p:regular r:id="rId43"/>
    </p:embeddedFont>
    <p:embeddedFont>
      <p:font typeface="Oswald" panose="00000500000000000000" pitchFamily="2" charset="0"/>
      <p:regular r:id="rId44"/>
      <p:bold r:id="rId45"/>
    </p:embeddedFont>
    <p:embeddedFont>
      <p:font typeface="Roboto Condensed" panose="02000000000000000000" pitchFamily="2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566EC9-B83E-4B96-AC32-FDC3E1D7516B}">
  <a:tblStyle styleId="{04566EC9-B83E-4B96-AC32-FDC3E1D751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839084-D9A6-46FB-A549-F44BDC8C2DE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37" d="100"/>
          <a:sy n="137" d="100"/>
        </p:scale>
        <p:origin x="7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eBook Chapters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January 2023</c:v>
                </c:pt>
                <c:pt idx="1">
                  <c:v>Decemeber 2022</c:v>
                </c:pt>
                <c:pt idx="2">
                  <c:v>November 2022*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</c:v>
                </c:pt>
                <c:pt idx="1">
                  <c:v>13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48-4542-B7BF-73189CA04B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Whole eBooks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January 2023</c:v>
                </c:pt>
                <c:pt idx="1">
                  <c:v>Decemeber 2022</c:v>
                </c:pt>
                <c:pt idx="2">
                  <c:v>November 2022*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</c:v>
                </c:pt>
                <c:pt idx="1">
                  <c:v>3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48-4542-B7BF-73189CA04B0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83161919"/>
        <c:axId val="883162751"/>
      </c:barChart>
      <c:catAx>
        <c:axId val="8831619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162751"/>
        <c:crosses val="autoZero"/>
        <c:auto val="1"/>
        <c:lblAlgn val="ctr"/>
        <c:lblOffset val="100"/>
        <c:noMultiLvlLbl val="0"/>
      </c:catAx>
      <c:valAx>
        <c:axId val="88316275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161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e444e414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e444e414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080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e444e414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e444e414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486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e444e414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e444e414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326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e444e414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e444e414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775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e444e414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e444e414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552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e444e414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e444e414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991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11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05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496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e444e414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e444e414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e444e414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e444e414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399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e444e414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e444e414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840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09666" y="2185857"/>
            <a:ext cx="3534604" cy="3432788"/>
            <a:chOff x="6172200" y="2656118"/>
            <a:chExt cx="2971754" cy="2886151"/>
          </a:xfrm>
        </p:grpSpPr>
        <p:sp>
          <p:nvSpPr>
            <p:cNvPr id="11" name="Google Shape;11;p2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grpSp>
        <p:nvGrpSpPr>
          <p:cNvPr id="16" name="Google Shape;16;p2"/>
          <p:cNvGrpSpPr/>
          <p:nvPr/>
        </p:nvGrpSpPr>
        <p:grpSpPr>
          <a:xfrm>
            <a:off x="-22" y="-324543"/>
            <a:ext cx="3068579" cy="1910876"/>
            <a:chOff x="-32" y="-215963"/>
            <a:chExt cx="2163561" cy="1347300"/>
          </a:xfrm>
        </p:grpSpPr>
        <p:sp>
          <p:nvSpPr>
            <p:cNvPr id="17" name="Google Shape;17;p2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4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25" name="Google Shape;25;p3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grpSp>
        <p:nvGrpSpPr>
          <p:cNvPr id="30" name="Google Shape;30;p3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31" name="Google Shape;31;p3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5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56" name="Google Shape;56;p5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61" name="Google Shape;61;p5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62" name="Google Shape;62;p5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»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7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89" name="Google Shape;89;p7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94" name="Google Shape;94;p7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95" name="Google Shape;95;p7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00" name="Google Shape;100;p7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63210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body" idx="1"/>
          </p:nvPr>
        </p:nvSpPr>
        <p:spPr>
          <a:xfrm>
            <a:off x="1031425" y="1830425"/>
            <a:ext cx="2037600" cy="30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»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body" idx="2"/>
          </p:nvPr>
        </p:nvSpPr>
        <p:spPr>
          <a:xfrm>
            <a:off x="3173275" y="1830425"/>
            <a:ext cx="2037600" cy="30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»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body" idx="3"/>
          </p:nvPr>
        </p:nvSpPr>
        <p:spPr>
          <a:xfrm>
            <a:off x="5315125" y="1830425"/>
            <a:ext cx="2037600" cy="30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»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8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07" name="Google Shape;107;p8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112" name="Google Shape;112;p8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13" name="Google Shape;113;p8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37" name="Google Shape;137;p10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0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142" name="Google Shape;142;p10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43" name="Google Shape;143;p10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0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0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0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48" name="Google Shape;148;p10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parent Shapes">
  <p:cSld name="BLANK_1">
    <p:bg>
      <p:bgPr>
        <a:solidFill>
          <a:schemeClr val="accen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1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51" name="Google Shape;151;p11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grpSp>
        <p:nvGrpSpPr>
          <p:cNvPr id="156" name="Google Shape;156;p11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57" name="Google Shape;157;p11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sp>
        <p:nvSpPr>
          <p:cNvPr id="162" name="Google Shape;162;p1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»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●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○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■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6" r:id="rId6"/>
    <p:sldLayoutId id="214748365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svg"/><Relationship Id="rId19" Type="http://schemas.openxmlformats.org/officeDocument/2006/relationships/image" Target="../media/image2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arleston-hub.com/2022/03/ebooks-in-academic-libraries-todays-challenges-and-tomorrows-opportunities/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s://www.youtube.com/watch?v=3bxJD8raRpc&amp;ab_channel=CharlestonConference" TargetMode="External"/><Relationship Id="rId12" Type="http://schemas.openxmlformats.org/officeDocument/2006/relationships/hyperlink" Target="https://vivalib.org/c.php?g=836990&amp;p=609667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uters.com/legal/litigation/maryland-ebook-licensing-law-is-unconstitutional-us-court-rules-2022-06-14/#:~:text=(Reuters)%20%2D%20A%20federal%20court,and%20digital%20audiobooks%20is%20unconstitutional" TargetMode="External"/><Relationship Id="rId11" Type="http://schemas.openxmlformats.org/officeDocument/2006/relationships/hyperlink" Target="https://www.charleston-hub.com/2021/09/licensing-and-interlibrary-lending-of-whole-ebooks/" TargetMode="External"/><Relationship Id="rId5" Type="http://schemas.openxmlformats.org/officeDocument/2006/relationships/hyperlink" Target="https://www.reuters.com/legal/litigation/maryland-ebook-licensing-law-is-unconstitutional-us-court-rules-2022-06-" TargetMode="External"/><Relationship Id="rId10" Type="http://schemas.openxmlformats.org/officeDocument/2006/relationships/hyperlink" Target="https://opencommons.uconn.edu/libr_pres/53/" TargetMode="External"/><Relationship Id="rId4" Type="http://schemas.openxmlformats.org/officeDocument/2006/relationships/image" Target="../media/image28.svg"/><Relationship Id="rId9" Type="http://schemas.openxmlformats.org/officeDocument/2006/relationships/hyperlink" Target="https://www.youtube.com/watch?v=yRrJDRj13xs&amp;ab_channel=ProQuestVideo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ctrTitle"/>
          </p:nvPr>
        </p:nvSpPr>
        <p:spPr>
          <a:xfrm>
            <a:off x="101009" y="1818160"/>
            <a:ext cx="812859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Adventures in eBook Lending:</a:t>
            </a:r>
            <a:br>
              <a:rPr lang="en" dirty="0"/>
            </a:br>
            <a:r>
              <a:rPr lang="en" sz="2800" dirty="0"/>
              <a:t>Challenges &amp; Opportunities for Implementation</a:t>
            </a:r>
            <a:endParaRPr dirty="0"/>
          </a:p>
        </p:txBody>
      </p:sp>
      <p:pic>
        <p:nvPicPr>
          <p:cNvPr id="7" name="Graphic 6" descr="Storytelling outline">
            <a:extLst>
              <a:ext uri="{FF2B5EF4-FFF2-40B4-BE49-F238E27FC236}">
                <a16:creationId xmlns:a16="http://schemas.microsoft.com/office/drawing/2014/main" id="{87FB279E-D1DF-8E41-0576-31CC76D04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3181" y="393397"/>
            <a:ext cx="1424763" cy="14247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4037DD-E05B-43C6-D0BD-18A615792D85}"/>
              </a:ext>
            </a:extLst>
          </p:cNvPr>
          <p:cNvSpPr txBox="1"/>
          <p:nvPr/>
        </p:nvSpPr>
        <p:spPr>
          <a:xfrm>
            <a:off x="101009" y="3925669"/>
            <a:ext cx="5066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swald" pitchFamily="2" charset="77"/>
              </a:rPr>
              <a:t>Marc Hoffeditz (he/him)</a:t>
            </a:r>
          </a:p>
          <a:p>
            <a:r>
              <a:rPr lang="en-US" sz="2800" dirty="0">
                <a:solidFill>
                  <a:schemeClr val="bg1"/>
                </a:solidFill>
                <a:latin typeface="Oswald" pitchFamily="2" charset="77"/>
              </a:rPr>
              <a:t>Ginn Library @ Tufts University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04819-3130-5384-8B1F-A9E5CF25E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425" y="579665"/>
            <a:ext cx="6321000" cy="1034671"/>
          </a:xfrm>
        </p:spPr>
        <p:txBody>
          <a:bodyPr/>
          <a:lstStyle/>
          <a:p>
            <a:pPr algn="ctr"/>
            <a:r>
              <a:rPr lang="en-US" dirty="0"/>
              <a:t>Existing Resources </a:t>
            </a:r>
            <a:br>
              <a:rPr lang="en-US" dirty="0"/>
            </a:br>
            <a:r>
              <a:rPr lang="en-US" dirty="0"/>
              <a:t>about eBook Lending…</a:t>
            </a:r>
          </a:p>
        </p:txBody>
      </p:sp>
      <p:pic>
        <p:nvPicPr>
          <p:cNvPr id="4" name="Picture 3" descr="Vast desert">
            <a:extLst>
              <a:ext uri="{FF2B5EF4-FFF2-40B4-BE49-F238E27FC236}">
                <a16:creationId xmlns:a16="http://schemas.microsoft.com/office/drawing/2014/main" id="{1D7A12A1-B63B-64F2-4170-46E081E1C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1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BE1A8-6A20-3E03-DADD-ED290F1F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425" y="726621"/>
            <a:ext cx="5760300" cy="1103804"/>
          </a:xfrm>
        </p:spPr>
        <p:txBody>
          <a:bodyPr/>
          <a:lstStyle/>
          <a:p>
            <a:pPr algn="ctr"/>
            <a:r>
              <a:rPr lang="en-US" dirty="0"/>
              <a:t>Existing Resources </a:t>
            </a:r>
            <a:br>
              <a:rPr lang="en-US" dirty="0"/>
            </a:br>
            <a:r>
              <a:rPr lang="en-US" dirty="0"/>
              <a:t>about eBook Lending (!)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1ECA7-0F7C-5E4F-5726-CB96A987C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425" y="1777124"/>
            <a:ext cx="6049106" cy="2737725"/>
          </a:xfrm>
        </p:spPr>
        <p:txBody>
          <a:bodyPr/>
          <a:lstStyle/>
          <a:p>
            <a:r>
              <a:rPr lang="en-US" sz="2400" b="1" u="sng" dirty="0"/>
              <a:t>VIVA Consortium</a:t>
            </a:r>
          </a:p>
          <a:p>
            <a:pPr lvl="1"/>
            <a:r>
              <a:rPr lang="en-US" sz="1800" dirty="0"/>
              <a:t>Consortium of 70 colleges and universities in Virginia</a:t>
            </a:r>
          </a:p>
          <a:p>
            <a:pPr lvl="1"/>
            <a:r>
              <a:rPr lang="en-US" sz="1800" dirty="0"/>
              <a:t>Began eBook lending in 2016</a:t>
            </a:r>
          </a:p>
          <a:p>
            <a:pPr lvl="1"/>
            <a:r>
              <a:rPr lang="en-US" sz="1800" dirty="0"/>
              <a:t>First contracts with Brill, Oxford University Press, Taylor &amp; Francis, Wiley</a:t>
            </a:r>
          </a:p>
          <a:p>
            <a:pPr lvl="1"/>
            <a:r>
              <a:rPr lang="en-US" sz="1800" dirty="0"/>
              <a:t>Resources:</a:t>
            </a:r>
          </a:p>
          <a:p>
            <a:pPr lvl="2"/>
            <a:r>
              <a:rPr lang="en-US" sz="1800" dirty="0"/>
              <a:t>eBook Borrowing/Lending Best Practices</a:t>
            </a:r>
          </a:p>
          <a:p>
            <a:pPr lvl="2"/>
            <a:r>
              <a:rPr lang="en-US" sz="1800" dirty="0"/>
              <a:t>Publisher contract language</a:t>
            </a:r>
          </a:p>
          <a:p>
            <a:pPr lvl="2"/>
            <a:r>
              <a:rPr lang="en-US" sz="1800" dirty="0"/>
              <a:t>Workflow Tutorials</a:t>
            </a:r>
          </a:p>
        </p:txBody>
      </p:sp>
    </p:spTree>
    <p:extLst>
      <p:ext uri="{BB962C8B-B14F-4D97-AF65-F5344CB8AC3E}">
        <p14:creationId xmlns:p14="http://schemas.microsoft.com/office/powerpoint/2010/main" val="244451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BE1A8-6A20-3E03-DADD-ED290F1F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425" y="726621"/>
            <a:ext cx="5760300" cy="1103804"/>
          </a:xfrm>
        </p:spPr>
        <p:txBody>
          <a:bodyPr/>
          <a:lstStyle/>
          <a:p>
            <a:pPr algn="ctr"/>
            <a:r>
              <a:rPr lang="en-US" dirty="0"/>
              <a:t>Existing Resources </a:t>
            </a:r>
            <a:br>
              <a:rPr lang="en-US" dirty="0"/>
            </a:br>
            <a:r>
              <a:rPr lang="en-US" dirty="0"/>
              <a:t>about eBook Lending (!!)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1ECA7-0F7C-5E4F-5726-CB96A987C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425" y="1777124"/>
            <a:ext cx="5760300" cy="2737725"/>
          </a:xfrm>
        </p:spPr>
        <p:txBody>
          <a:bodyPr/>
          <a:lstStyle/>
          <a:p>
            <a:r>
              <a:rPr lang="en-US" sz="2400" b="1" u="sng" dirty="0"/>
              <a:t>University of Connecticut (UConn)</a:t>
            </a:r>
          </a:p>
          <a:p>
            <a:pPr lvl="1"/>
            <a:r>
              <a:rPr lang="en-US" sz="1800" dirty="0"/>
              <a:t>Began eBook lending in 2019</a:t>
            </a:r>
          </a:p>
          <a:p>
            <a:pPr lvl="1"/>
            <a:r>
              <a:rPr lang="en-US" sz="1800" dirty="0"/>
              <a:t>Partnered with Brill, De Gruyter, Edward Elgar, Gale, Sage, Taylor &amp; Francis, Wiley</a:t>
            </a:r>
          </a:p>
          <a:p>
            <a:pPr lvl="1"/>
            <a:r>
              <a:rPr lang="en-US" sz="1800" dirty="0"/>
              <a:t>You’ll hear from them shortly! </a:t>
            </a:r>
            <a:r>
              <a:rPr lang="en-US" sz="1800" dirty="0">
                <a:sym typeface="Wingdings" panose="05000000000000000000" pitchFamily="2" charset="2"/>
              </a:rPr>
              <a:t></a:t>
            </a:r>
            <a:endParaRPr lang="en-US" sz="1800" dirty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2483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04819-3130-5384-8B1F-A9E5CF25E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37" y="1014183"/>
            <a:ext cx="6321000" cy="680700"/>
          </a:xfrm>
        </p:spPr>
        <p:txBody>
          <a:bodyPr/>
          <a:lstStyle/>
          <a:p>
            <a:pPr algn="ctr"/>
            <a:r>
              <a:rPr lang="en-US" dirty="0"/>
              <a:t>eBook Lending </a:t>
            </a:r>
            <a:br>
              <a:rPr lang="en-US" dirty="0"/>
            </a:br>
            <a:r>
              <a:rPr lang="en-US" dirty="0"/>
              <a:t>Implementation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D61E4-7BBA-1181-C9EE-7DEC634EE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8831" y="1865249"/>
            <a:ext cx="2037600" cy="553546"/>
          </a:xfrm>
        </p:spPr>
        <p:txBody>
          <a:bodyPr/>
          <a:lstStyle/>
          <a:p>
            <a:pPr marL="127000" indent="0" algn="ctr">
              <a:buNone/>
            </a:pPr>
            <a:r>
              <a:rPr lang="en-US" b="1" u="sng" dirty="0"/>
              <a:t>Collections Steering Team (CST)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DBB15-41DC-6D48-232F-00B97E41FA6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121000" y="1865249"/>
            <a:ext cx="2037600" cy="553546"/>
          </a:xfrm>
        </p:spPr>
        <p:txBody>
          <a:bodyPr/>
          <a:lstStyle/>
          <a:p>
            <a:pPr marL="127000" indent="0" algn="ctr">
              <a:buNone/>
            </a:pPr>
            <a:r>
              <a:rPr lang="en-US" b="1" u="sng" dirty="0"/>
              <a:t>Resource Sharing Team (RST)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2804A-C03B-4CB8-A1FB-D1C466305F46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315294" y="1865249"/>
            <a:ext cx="2037600" cy="741325"/>
          </a:xfrm>
        </p:spPr>
        <p:txBody>
          <a:bodyPr/>
          <a:lstStyle/>
          <a:p>
            <a:pPr marL="127000" indent="0" algn="ctr">
              <a:buNone/>
            </a:pPr>
            <a:r>
              <a:rPr lang="en-US" b="1" u="sng" dirty="0"/>
              <a:t>Library Technology Services (LTS)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9E628-292D-3FC9-9738-AA3BB4416E2D}"/>
              </a:ext>
            </a:extLst>
          </p:cNvPr>
          <p:cNvSpPr txBox="1"/>
          <p:nvPr/>
        </p:nvSpPr>
        <p:spPr>
          <a:xfrm>
            <a:off x="978831" y="2571750"/>
            <a:ext cx="2141850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Oswald" pitchFamily="2" charset="77"/>
              </a:rPr>
              <a:t>Review licenses and clarify language about interlibrary loaning of electronic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Oswal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BBEB17-6B9D-1FAD-E44C-E8C30F8D7653}"/>
              </a:ext>
            </a:extLst>
          </p:cNvPr>
          <p:cNvSpPr txBox="1"/>
          <p:nvPr/>
        </p:nvSpPr>
        <p:spPr>
          <a:xfrm>
            <a:off x="3068875" y="2571749"/>
            <a:ext cx="2141850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Oswald" pitchFamily="2" charset="77"/>
              </a:rPr>
              <a:t>Discuss possible workflows and best practices for how to handle and process these requests.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6F0F63-2E26-CE87-13AB-57F422CF59BA}"/>
              </a:ext>
            </a:extLst>
          </p:cNvPr>
          <p:cNvSpPr txBox="1"/>
          <p:nvPr/>
        </p:nvSpPr>
        <p:spPr>
          <a:xfrm>
            <a:off x="5210387" y="2567734"/>
            <a:ext cx="2141850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Oswald" pitchFamily="2" charset="77"/>
              </a:rPr>
              <a:t>LTS representative from RST will make </a:t>
            </a:r>
            <a:r>
              <a:rPr lang="en-US" dirty="0" err="1">
                <a:solidFill>
                  <a:schemeClr val="bg2"/>
                </a:solidFill>
                <a:latin typeface="Oswald" pitchFamily="2" charset="77"/>
              </a:rPr>
              <a:t>ILLiad</a:t>
            </a:r>
            <a:r>
              <a:rPr lang="en-US" dirty="0">
                <a:solidFill>
                  <a:schemeClr val="bg2"/>
                </a:solidFill>
                <a:latin typeface="Oswald" pitchFamily="2" charset="77"/>
              </a:rPr>
              <a:t> system edits to facilitate eBook lending process.</a:t>
            </a:r>
          </a:p>
          <a:p>
            <a:endParaRPr lang="en-US" dirty="0">
              <a:solidFill>
                <a:schemeClr val="bg2"/>
              </a:solidFill>
              <a:latin typeface="Oswa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2675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005;p48">
            <a:extLst>
              <a:ext uri="{FF2B5EF4-FFF2-40B4-BE49-F238E27FC236}">
                <a16:creationId xmlns:a16="http://schemas.microsoft.com/office/drawing/2014/main" id="{FEFD85FC-B6EE-E1DA-D965-E3457ACB6A9F}"/>
              </a:ext>
            </a:extLst>
          </p:cNvPr>
          <p:cNvGrpSpPr/>
          <p:nvPr/>
        </p:nvGrpSpPr>
        <p:grpSpPr>
          <a:xfrm>
            <a:off x="2032097" y="604157"/>
            <a:ext cx="4116420" cy="4167873"/>
            <a:chOff x="5732756" y="2682276"/>
            <a:chExt cx="719905" cy="719856"/>
          </a:xfrm>
        </p:grpSpPr>
        <p:sp>
          <p:nvSpPr>
            <p:cNvPr id="4" name="Google Shape;1006;p48">
              <a:extLst>
                <a:ext uri="{FF2B5EF4-FFF2-40B4-BE49-F238E27FC236}">
                  <a16:creationId xmlns:a16="http://schemas.microsoft.com/office/drawing/2014/main" id="{E88F7DF6-DB2F-2A2B-9365-61D74D9A413A}"/>
                </a:ext>
              </a:extLst>
            </p:cNvPr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007;p48">
              <a:extLst>
                <a:ext uri="{FF2B5EF4-FFF2-40B4-BE49-F238E27FC236}">
                  <a16:creationId xmlns:a16="http://schemas.microsoft.com/office/drawing/2014/main" id="{04185987-3892-769E-1C99-AC5B5EB228D1}"/>
                </a:ext>
              </a:extLst>
            </p:cNvPr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008;p48">
              <a:extLst>
                <a:ext uri="{FF2B5EF4-FFF2-40B4-BE49-F238E27FC236}">
                  <a16:creationId xmlns:a16="http://schemas.microsoft.com/office/drawing/2014/main" id="{8A3D4542-9343-0A0E-6EFB-A9ADA70D6C99}"/>
                </a:ext>
              </a:extLst>
            </p:cNvPr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7ABF5AD-2830-8A6D-C6A4-A34F09FBA4DE}"/>
              </a:ext>
            </a:extLst>
          </p:cNvPr>
          <p:cNvSpPr txBox="1"/>
          <p:nvPr/>
        </p:nvSpPr>
        <p:spPr>
          <a:xfrm>
            <a:off x="2346450" y="1516338"/>
            <a:ext cx="976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Oswald" pitchFamily="2" charset="77"/>
              </a:rPr>
              <a:t>Collection Steering Team</a:t>
            </a:r>
          </a:p>
          <a:p>
            <a:pPr algn="ctr"/>
            <a:r>
              <a:rPr lang="en-US" b="1" dirty="0">
                <a:latin typeface="Oswald" pitchFamily="2" charset="77"/>
              </a:rPr>
              <a:t>(CST)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E2AE5E-E7FC-EDC0-94C8-7B5DD859CB78}"/>
              </a:ext>
            </a:extLst>
          </p:cNvPr>
          <p:cNvSpPr txBox="1"/>
          <p:nvPr/>
        </p:nvSpPr>
        <p:spPr>
          <a:xfrm>
            <a:off x="4871180" y="1597886"/>
            <a:ext cx="10370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Oswald" pitchFamily="2" charset="77"/>
              </a:rPr>
              <a:t>Resource Sharing Team</a:t>
            </a:r>
          </a:p>
          <a:p>
            <a:pPr algn="ctr"/>
            <a:r>
              <a:rPr lang="en-US" b="1" dirty="0">
                <a:latin typeface="Oswald" pitchFamily="2" charset="77"/>
              </a:rPr>
              <a:t>(RST)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4041DD-DDC4-B794-2E08-FF39F096F666}"/>
              </a:ext>
            </a:extLst>
          </p:cNvPr>
          <p:cNvSpPr txBox="1"/>
          <p:nvPr/>
        </p:nvSpPr>
        <p:spPr>
          <a:xfrm>
            <a:off x="3424656" y="3800679"/>
            <a:ext cx="13663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Oswald" pitchFamily="2" charset="77"/>
              </a:rPr>
              <a:t>RST/LTS Representative</a:t>
            </a:r>
          </a:p>
          <a:p>
            <a:pPr algn="ctr"/>
            <a:r>
              <a:rPr lang="en-US" b="1" dirty="0">
                <a:latin typeface="Oswald" pitchFamily="2" charset="77"/>
              </a:rPr>
              <a:t>(RST/LST)</a:t>
            </a:r>
          </a:p>
        </p:txBody>
      </p:sp>
    </p:spTree>
    <p:extLst>
      <p:ext uri="{BB962C8B-B14F-4D97-AF65-F5344CB8AC3E}">
        <p14:creationId xmlns:p14="http://schemas.microsoft.com/office/powerpoint/2010/main" val="2099236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>
            <a:spLocks noGrp="1"/>
          </p:cNvSpPr>
          <p:nvPr>
            <p:ph type="body" idx="4294967295"/>
          </p:nvPr>
        </p:nvSpPr>
        <p:spPr>
          <a:xfrm>
            <a:off x="1384418" y="1741080"/>
            <a:ext cx="6107832" cy="1741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u="sng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PHASE 2: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Planning and Preparation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*Caution: Bumpy Road Ahead*</a:t>
            </a:r>
          </a:p>
        </p:txBody>
      </p:sp>
      <p:pic>
        <p:nvPicPr>
          <p:cNvPr id="3" name="Graphic 2" descr="Map with pin with solid fill">
            <a:extLst>
              <a:ext uri="{FF2B5EF4-FFF2-40B4-BE49-F238E27FC236}">
                <a16:creationId xmlns:a16="http://schemas.microsoft.com/office/drawing/2014/main" id="{F2FCCEDA-196E-F8AC-1D0B-E58A09A9C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440041">
            <a:off x="2069499" y="747661"/>
            <a:ext cx="914400" cy="914400"/>
          </a:xfrm>
          <a:prstGeom prst="rect">
            <a:avLst/>
          </a:prstGeom>
        </p:spPr>
      </p:pic>
      <p:pic>
        <p:nvPicPr>
          <p:cNvPr id="5" name="Graphic 4" descr="Map compass with solid fill">
            <a:extLst>
              <a:ext uri="{FF2B5EF4-FFF2-40B4-BE49-F238E27FC236}">
                <a16:creationId xmlns:a16="http://schemas.microsoft.com/office/drawing/2014/main" id="{D2B0491A-1C40-B430-5A1E-52B6C8EBFC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316818">
            <a:off x="7319102" y="2342128"/>
            <a:ext cx="914400" cy="914400"/>
          </a:xfrm>
          <a:prstGeom prst="rect">
            <a:avLst/>
          </a:prstGeom>
        </p:spPr>
      </p:pic>
      <p:pic>
        <p:nvPicPr>
          <p:cNvPr id="7" name="Graphic 6" descr="Magnifying glass with solid fill">
            <a:extLst>
              <a:ext uri="{FF2B5EF4-FFF2-40B4-BE49-F238E27FC236}">
                <a16:creationId xmlns:a16="http://schemas.microsoft.com/office/drawing/2014/main" id="{B7C79355-CF1E-4620-309B-716F077EB5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4808" y="3626982"/>
            <a:ext cx="834683" cy="834683"/>
          </a:xfrm>
          <a:prstGeom prst="rect">
            <a:avLst/>
          </a:prstGeom>
        </p:spPr>
      </p:pic>
      <p:pic>
        <p:nvPicPr>
          <p:cNvPr id="9" name="Graphic 8" descr="Storytelling with solid fill">
            <a:extLst>
              <a:ext uri="{FF2B5EF4-FFF2-40B4-BE49-F238E27FC236}">
                <a16:creationId xmlns:a16="http://schemas.microsoft.com/office/drawing/2014/main" id="{B21D6131-99CA-33A3-5868-4E58C695A7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3328680">
            <a:off x="6263534" y="645775"/>
            <a:ext cx="914400" cy="914400"/>
          </a:xfrm>
          <a:prstGeom prst="rect">
            <a:avLst/>
          </a:prstGeom>
        </p:spPr>
      </p:pic>
      <p:pic>
        <p:nvPicPr>
          <p:cNvPr id="11" name="Graphic 10" descr="Idea with solid fill">
            <a:extLst>
              <a:ext uri="{FF2B5EF4-FFF2-40B4-BE49-F238E27FC236}">
                <a16:creationId xmlns:a16="http://schemas.microsoft.com/office/drawing/2014/main" id="{7F0009F7-6E78-2845-71B6-E5513645CA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4114800" y="264514"/>
            <a:ext cx="914400" cy="914400"/>
          </a:xfrm>
          <a:prstGeom prst="rect">
            <a:avLst/>
          </a:prstGeom>
        </p:spPr>
      </p:pic>
      <p:pic>
        <p:nvPicPr>
          <p:cNvPr id="4" name="Graphic 3" descr="Question Mark with solid fill">
            <a:extLst>
              <a:ext uri="{FF2B5EF4-FFF2-40B4-BE49-F238E27FC236}">
                <a16:creationId xmlns:a16="http://schemas.microsoft.com/office/drawing/2014/main" id="{AF112429-2C81-FD43-73F2-C30B071E35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9188882">
            <a:off x="5254267" y="515146"/>
            <a:ext cx="595623" cy="595623"/>
          </a:xfrm>
          <a:prstGeom prst="rect">
            <a:avLst/>
          </a:prstGeom>
        </p:spPr>
      </p:pic>
      <p:pic>
        <p:nvPicPr>
          <p:cNvPr id="6" name="Graphic 5" descr="Question Mark with solid fill">
            <a:extLst>
              <a:ext uri="{FF2B5EF4-FFF2-40B4-BE49-F238E27FC236}">
                <a16:creationId xmlns:a16="http://schemas.microsoft.com/office/drawing/2014/main" id="{7A16D7CF-A881-08E7-CB2B-1B5C281325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684268">
            <a:off x="3121786" y="525417"/>
            <a:ext cx="595623" cy="595623"/>
          </a:xfrm>
          <a:prstGeom prst="rect">
            <a:avLst/>
          </a:prstGeom>
        </p:spPr>
      </p:pic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7214C4B1-FEDB-7138-59F6-B09459E4C3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9188882">
            <a:off x="6752703" y="3482059"/>
            <a:ext cx="595623" cy="595623"/>
          </a:xfrm>
          <a:prstGeom prst="rect">
            <a:avLst/>
          </a:prstGeom>
        </p:spPr>
      </p:pic>
      <p:pic>
        <p:nvPicPr>
          <p:cNvPr id="10" name="Graphic 9" descr="Question Mark with solid fill">
            <a:extLst>
              <a:ext uri="{FF2B5EF4-FFF2-40B4-BE49-F238E27FC236}">
                <a16:creationId xmlns:a16="http://schemas.microsoft.com/office/drawing/2014/main" id="{4FD5F8FB-7D9E-165B-23B0-9EFB0C6C7F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462493">
            <a:off x="7412072" y="1317853"/>
            <a:ext cx="595623" cy="595623"/>
          </a:xfrm>
          <a:prstGeom prst="rect">
            <a:avLst/>
          </a:prstGeom>
        </p:spPr>
      </p:pic>
      <p:pic>
        <p:nvPicPr>
          <p:cNvPr id="12" name="Graphic 11" descr="Question Mark with solid fill">
            <a:extLst>
              <a:ext uri="{FF2B5EF4-FFF2-40B4-BE49-F238E27FC236}">
                <a16:creationId xmlns:a16="http://schemas.microsoft.com/office/drawing/2014/main" id="{52F42897-5E6F-4D81-44E3-E5893C81A8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236144">
            <a:off x="4773553" y="4050888"/>
            <a:ext cx="595623" cy="595623"/>
          </a:xfrm>
          <a:prstGeom prst="rect">
            <a:avLst/>
          </a:prstGeom>
        </p:spPr>
      </p:pic>
      <p:pic>
        <p:nvPicPr>
          <p:cNvPr id="14" name="Graphic 13" descr="Questions with solid fill">
            <a:extLst>
              <a:ext uri="{FF2B5EF4-FFF2-40B4-BE49-F238E27FC236}">
                <a16:creationId xmlns:a16="http://schemas.microsoft.com/office/drawing/2014/main" id="{8EEE9EE0-1020-3C74-EE47-49BFD273923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7119" y="2334234"/>
            <a:ext cx="692692" cy="692692"/>
          </a:xfrm>
          <a:prstGeom prst="rect">
            <a:avLst/>
          </a:prstGeom>
        </p:spPr>
      </p:pic>
      <p:pic>
        <p:nvPicPr>
          <p:cNvPr id="15" name="Graphic 14" descr="Question Mark with solid fill">
            <a:extLst>
              <a:ext uri="{FF2B5EF4-FFF2-40B4-BE49-F238E27FC236}">
                <a16:creationId xmlns:a16="http://schemas.microsoft.com/office/drawing/2014/main" id="{EF1B7A65-5F45-C1F2-AB31-911C65547D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9188882">
            <a:off x="1225183" y="1503892"/>
            <a:ext cx="595623" cy="595623"/>
          </a:xfrm>
          <a:prstGeom prst="rect">
            <a:avLst/>
          </a:prstGeom>
        </p:spPr>
      </p:pic>
      <p:pic>
        <p:nvPicPr>
          <p:cNvPr id="16" name="Graphic 15" descr="Question Mark with solid fill">
            <a:extLst>
              <a:ext uri="{FF2B5EF4-FFF2-40B4-BE49-F238E27FC236}">
                <a16:creationId xmlns:a16="http://schemas.microsoft.com/office/drawing/2014/main" id="{C569F5E9-F751-634C-C75A-F9C9F45531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236144">
            <a:off x="1009655" y="3275447"/>
            <a:ext cx="595623" cy="595623"/>
          </a:xfrm>
          <a:prstGeom prst="rect">
            <a:avLst/>
          </a:prstGeom>
        </p:spPr>
      </p:pic>
      <p:pic>
        <p:nvPicPr>
          <p:cNvPr id="18" name="Graphic 17" descr="Treasure Map with solid fill">
            <a:extLst>
              <a:ext uri="{FF2B5EF4-FFF2-40B4-BE49-F238E27FC236}">
                <a16:creationId xmlns:a16="http://schemas.microsoft.com/office/drawing/2014/main" id="{B12617CC-5D36-9B7B-85F9-762AE0E7C70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2395832">
            <a:off x="3732013" y="4026463"/>
            <a:ext cx="765572" cy="765572"/>
          </a:xfrm>
          <a:prstGeom prst="rect">
            <a:avLst/>
          </a:prstGeom>
        </p:spPr>
      </p:pic>
      <p:pic>
        <p:nvPicPr>
          <p:cNvPr id="19" name="Graphic 18" descr="Question Mark with solid fill">
            <a:extLst>
              <a:ext uri="{FF2B5EF4-FFF2-40B4-BE49-F238E27FC236}">
                <a16:creationId xmlns:a16="http://schemas.microsoft.com/office/drawing/2014/main" id="{F913C2F7-27ED-2B11-B4A6-22B716197D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9188882">
            <a:off x="2802228" y="4034270"/>
            <a:ext cx="595623" cy="595623"/>
          </a:xfrm>
          <a:prstGeom prst="rect">
            <a:avLst/>
          </a:prstGeom>
        </p:spPr>
      </p:pic>
      <p:pic>
        <p:nvPicPr>
          <p:cNvPr id="21" name="Graphic 20" descr="Books on shelf with solid fill">
            <a:extLst>
              <a:ext uri="{FF2B5EF4-FFF2-40B4-BE49-F238E27FC236}">
                <a16:creationId xmlns:a16="http://schemas.microsoft.com/office/drawing/2014/main" id="{0835B1E7-9B05-66CB-A1C0-D92DB6DFD15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776792">
            <a:off x="5582126" y="36926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3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E1C8-E986-1D88-76FC-B7EAD9650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 Negotiation (CST?)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DF4E0-E4F9-D3E3-C499-59AB00C57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425" y="1622003"/>
            <a:ext cx="6193968" cy="3080625"/>
          </a:xfrm>
        </p:spPr>
        <p:txBody>
          <a:bodyPr/>
          <a:lstStyle/>
          <a:p>
            <a:r>
              <a:rPr lang="en-US" dirty="0"/>
              <a:t>Negotiations handled by Assistant Director at Tisch &amp; Head of Acquisitions</a:t>
            </a:r>
          </a:p>
          <a:p>
            <a:r>
              <a:rPr lang="en-US" dirty="0"/>
              <a:t>How to determine which publishers to engage with?</a:t>
            </a:r>
          </a:p>
          <a:p>
            <a:r>
              <a:rPr lang="en-US" dirty="0"/>
              <a:t>Variation in licensing negotiation turnaround times</a:t>
            </a:r>
          </a:p>
        </p:txBody>
      </p:sp>
    </p:spTree>
    <p:extLst>
      <p:ext uri="{BB962C8B-B14F-4D97-AF65-F5344CB8AC3E}">
        <p14:creationId xmlns:p14="http://schemas.microsoft.com/office/powerpoint/2010/main" val="10728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E1C8-E986-1D88-76FC-B7EAD9650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424" y="1149725"/>
            <a:ext cx="7149189" cy="680700"/>
          </a:xfrm>
        </p:spPr>
        <p:txBody>
          <a:bodyPr/>
          <a:lstStyle/>
          <a:p>
            <a:r>
              <a:rPr lang="en-US" dirty="0"/>
              <a:t>License Language in Catalog (+RMRS!)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DF4E0-E4F9-D3E3-C499-59AB00C57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425" y="1622003"/>
            <a:ext cx="5867396" cy="3080625"/>
          </a:xfrm>
        </p:spPr>
        <p:txBody>
          <a:bodyPr/>
          <a:lstStyle/>
          <a:p>
            <a:r>
              <a:rPr lang="en-US" dirty="0"/>
              <a:t>Licenses language varied in our library catalog</a:t>
            </a:r>
          </a:p>
          <a:p>
            <a:pPr lvl="1"/>
            <a:r>
              <a:rPr lang="en-US" dirty="0"/>
              <a:t>Scholarly Sharing vs. ILL</a:t>
            </a:r>
          </a:p>
          <a:p>
            <a:pPr lvl="1"/>
            <a:r>
              <a:rPr lang="en-US" dirty="0"/>
              <a:t>No explicit ILL clause</a:t>
            </a:r>
          </a:p>
          <a:p>
            <a:pPr lvl="1"/>
            <a:r>
              <a:rPr lang="en-US" dirty="0"/>
              <a:t>Consistent format needed</a:t>
            </a:r>
          </a:p>
          <a:p>
            <a:r>
              <a:rPr lang="en-US" dirty="0"/>
              <a:t>Ultimately handled by colleagues in Resource Management &amp; Repository Services (RMRS)</a:t>
            </a:r>
          </a:p>
        </p:txBody>
      </p:sp>
    </p:spTree>
    <p:extLst>
      <p:ext uri="{BB962C8B-B14F-4D97-AF65-F5344CB8AC3E}">
        <p14:creationId xmlns:p14="http://schemas.microsoft.com/office/powerpoint/2010/main" val="4174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E1C8-E986-1D88-76FC-B7EAD9650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and Best Practices (RST)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DF4E0-E4F9-D3E3-C499-59AB00C57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425" y="1777125"/>
            <a:ext cx="6024830" cy="2141732"/>
          </a:xfrm>
        </p:spPr>
        <p:txBody>
          <a:bodyPr/>
          <a:lstStyle/>
          <a:p>
            <a:r>
              <a:rPr lang="en-US" dirty="0"/>
              <a:t>Many questions arose!</a:t>
            </a:r>
          </a:p>
          <a:p>
            <a:pPr lvl="1"/>
            <a:r>
              <a:rPr lang="en-US" dirty="0"/>
              <a:t>Navigating different licenses?</a:t>
            </a:r>
          </a:p>
          <a:p>
            <a:pPr lvl="1"/>
            <a:r>
              <a:rPr lang="en-US" dirty="0"/>
              <a:t>How are files hosted? (Single PDF, .zip file, etc.)</a:t>
            </a:r>
          </a:p>
          <a:p>
            <a:pPr lvl="2"/>
            <a:r>
              <a:rPr lang="en-US" dirty="0"/>
              <a:t>Compressing large files?</a:t>
            </a:r>
          </a:p>
          <a:p>
            <a:pPr lvl="1"/>
            <a:r>
              <a:rPr lang="en-US" dirty="0"/>
              <a:t>Publisher vs. Resource Host?</a:t>
            </a:r>
          </a:p>
          <a:p>
            <a:r>
              <a:rPr lang="en-US" dirty="0"/>
              <a:t>Went to test workflow and…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F1C3EE-F6BB-D86A-0E41-A8CAE8D1B258}"/>
              </a:ext>
            </a:extLst>
          </p:cNvPr>
          <p:cNvSpPr txBox="1"/>
          <p:nvPr/>
        </p:nvSpPr>
        <p:spPr>
          <a:xfrm rot="1757241">
            <a:off x="926199" y="2211134"/>
            <a:ext cx="6139141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opperplate Gothic Bold" panose="020E0705020206020404" pitchFamily="34" charset="77"/>
                <a:cs typeface="Algerian" panose="020F0502020204030204" pitchFamily="34" charset="0"/>
              </a:rPr>
              <a:t>ROADBLOCK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828C7DC-D73D-1951-F9DB-589204CC09DE}"/>
              </a:ext>
            </a:extLst>
          </p:cNvPr>
          <p:cNvSpPr txBox="1">
            <a:spLocks/>
          </p:cNvSpPr>
          <p:nvPr/>
        </p:nvSpPr>
        <p:spPr>
          <a:xfrm>
            <a:off x="1031425" y="4101208"/>
            <a:ext cx="5001982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»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●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○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■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b="1" u="sng" dirty="0"/>
              <a:t>Electronic holdings not uploaded to OCLC </a:t>
            </a:r>
          </a:p>
        </p:txBody>
      </p:sp>
    </p:spTree>
    <p:extLst>
      <p:ext uri="{BB962C8B-B14F-4D97-AF65-F5344CB8AC3E}">
        <p14:creationId xmlns:p14="http://schemas.microsoft.com/office/powerpoint/2010/main" val="156148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E1C8-E986-1D88-76FC-B7EAD9650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eBook Holdings (???)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DF4E0-E4F9-D3E3-C499-59AB00C57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425" y="1777125"/>
            <a:ext cx="5760300" cy="2639754"/>
          </a:xfrm>
        </p:spPr>
        <p:txBody>
          <a:bodyPr/>
          <a:lstStyle/>
          <a:p>
            <a:r>
              <a:rPr lang="en-US" dirty="0"/>
              <a:t>Instead of OCLC, uploading lendable eBooks titles to RapidILL Holdings.</a:t>
            </a:r>
          </a:p>
          <a:p>
            <a:r>
              <a:rPr lang="en-US" dirty="0"/>
              <a:t>Handled by Systems Librarian (LTS) and Electronic Resources and Metadata Services Librarian (ERM)</a:t>
            </a:r>
          </a:p>
        </p:txBody>
      </p:sp>
    </p:spTree>
    <p:extLst>
      <p:ext uri="{BB962C8B-B14F-4D97-AF65-F5344CB8AC3E}">
        <p14:creationId xmlns:p14="http://schemas.microsoft.com/office/powerpoint/2010/main" val="20675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D65ED-44AE-E698-E1AA-2B1BDEC8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1E31B-98B6-0664-EE0D-31D6637B5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Our eBook lending journey</a:t>
            </a:r>
          </a:p>
          <a:p>
            <a:r>
              <a:rPr lang="en-US" dirty="0"/>
              <a:t>Things to consider for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44450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E1C8-E986-1D88-76FC-B7EAD9650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ILLiad</a:t>
            </a:r>
            <a:r>
              <a:rPr lang="en-US" dirty="0"/>
              <a:t> Systems Changes (RST/LTS)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DF4E0-E4F9-D3E3-C499-59AB00C57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425" y="1777125"/>
            <a:ext cx="5760300" cy="2639754"/>
          </a:xfrm>
        </p:spPr>
        <p:txBody>
          <a:bodyPr/>
          <a:lstStyle/>
          <a:p>
            <a:r>
              <a:rPr lang="en-US" dirty="0"/>
              <a:t>Relatively drama free!</a:t>
            </a:r>
          </a:p>
          <a:p>
            <a:pPr lvl="1"/>
            <a:r>
              <a:rPr lang="en-US" dirty="0"/>
              <a:t>Created an e-book item type</a:t>
            </a:r>
          </a:p>
          <a:p>
            <a:pPr lvl="1"/>
            <a:r>
              <a:rPr lang="en-US" dirty="0"/>
              <a:t>Need to create specific eBook request queue</a:t>
            </a:r>
          </a:p>
          <a:p>
            <a:pPr lvl="1"/>
            <a:r>
              <a:rPr lang="en-US" dirty="0"/>
              <a:t>Work with Rapid/IDS to input direct link to resource into call number field in </a:t>
            </a:r>
            <a:r>
              <a:rPr lang="en-US" dirty="0" err="1"/>
              <a:t>ILLiad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005;p48">
            <a:extLst>
              <a:ext uri="{FF2B5EF4-FFF2-40B4-BE49-F238E27FC236}">
                <a16:creationId xmlns:a16="http://schemas.microsoft.com/office/drawing/2014/main" id="{FEFD85FC-B6EE-E1DA-D965-E3457ACB6A9F}"/>
              </a:ext>
            </a:extLst>
          </p:cNvPr>
          <p:cNvGrpSpPr/>
          <p:nvPr/>
        </p:nvGrpSpPr>
        <p:grpSpPr>
          <a:xfrm>
            <a:off x="2032097" y="604157"/>
            <a:ext cx="4116420" cy="4167873"/>
            <a:chOff x="5732756" y="2682276"/>
            <a:chExt cx="719905" cy="719856"/>
          </a:xfrm>
        </p:grpSpPr>
        <p:sp>
          <p:nvSpPr>
            <p:cNvPr id="4" name="Google Shape;1006;p48">
              <a:extLst>
                <a:ext uri="{FF2B5EF4-FFF2-40B4-BE49-F238E27FC236}">
                  <a16:creationId xmlns:a16="http://schemas.microsoft.com/office/drawing/2014/main" id="{E88F7DF6-DB2F-2A2B-9365-61D74D9A413A}"/>
                </a:ext>
              </a:extLst>
            </p:cNvPr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007;p48">
              <a:extLst>
                <a:ext uri="{FF2B5EF4-FFF2-40B4-BE49-F238E27FC236}">
                  <a16:creationId xmlns:a16="http://schemas.microsoft.com/office/drawing/2014/main" id="{04185987-3892-769E-1C99-AC5B5EB228D1}"/>
                </a:ext>
              </a:extLst>
            </p:cNvPr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008;p48">
              <a:extLst>
                <a:ext uri="{FF2B5EF4-FFF2-40B4-BE49-F238E27FC236}">
                  <a16:creationId xmlns:a16="http://schemas.microsoft.com/office/drawing/2014/main" id="{8A3D4542-9343-0A0E-6EFB-A9ADA70D6C99}"/>
                </a:ext>
              </a:extLst>
            </p:cNvPr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7ABF5AD-2830-8A6D-C6A4-A34F09FBA4DE}"/>
              </a:ext>
            </a:extLst>
          </p:cNvPr>
          <p:cNvSpPr txBox="1"/>
          <p:nvPr/>
        </p:nvSpPr>
        <p:spPr>
          <a:xfrm>
            <a:off x="2346450" y="1516338"/>
            <a:ext cx="976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Oswald" pitchFamily="2" charset="77"/>
              </a:rPr>
              <a:t>Collection Steering Team</a:t>
            </a:r>
          </a:p>
          <a:p>
            <a:pPr algn="ctr"/>
            <a:r>
              <a:rPr lang="en-US" b="1" dirty="0">
                <a:latin typeface="Oswald" pitchFamily="2" charset="77"/>
              </a:rPr>
              <a:t>(CST)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E2AE5E-E7FC-EDC0-94C8-7B5DD859CB78}"/>
              </a:ext>
            </a:extLst>
          </p:cNvPr>
          <p:cNvSpPr txBox="1"/>
          <p:nvPr/>
        </p:nvSpPr>
        <p:spPr>
          <a:xfrm>
            <a:off x="4871180" y="1597886"/>
            <a:ext cx="10370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Oswald" pitchFamily="2" charset="77"/>
              </a:rPr>
              <a:t>Resource Sharing Team</a:t>
            </a:r>
          </a:p>
          <a:p>
            <a:pPr algn="ctr"/>
            <a:r>
              <a:rPr lang="en-US" b="1" dirty="0">
                <a:latin typeface="Oswald" pitchFamily="2" charset="77"/>
              </a:rPr>
              <a:t>(RST)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4041DD-DDC4-B794-2E08-FF39F096F666}"/>
              </a:ext>
            </a:extLst>
          </p:cNvPr>
          <p:cNvSpPr txBox="1"/>
          <p:nvPr/>
        </p:nvSpPr>
        <p:spPr>
          <a:xfrm>
            <a:off x="3424656" y="3800679"/>
            <a:ext cx="13663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Oswald" pitchFamily="2" charset="77"/>
              </a:rPr>
              <a:t>RST/LTS Representative</a:t>
            </a:r>
          </a:p>
          <a:p>
            <a:pPr algn="ctr"/>
            <a:r>
              <a:rPr lang="en-US" b="1" dirty="0">
                <a:latin typeface="Oswald" pitchFamily="2" charset="77"/>
              </a:rPr>
              <a:t>(RST/LST)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5983E7-D622-E11E-D455-A62FA74726F4}"/>
              </a:ext>
            </a:extLst>
          </p:cNvPr>
          <p:cNvSpPr txBox="1"/>
          <p:nvPr/>
        </p:nvSpPr>
        <p:spPr>
          <a:xfrm>
            <a:off x="2945918" y="2426950"/>
            <a:ext cx="2288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Oswald" pitchFamily="2" charset="77"/>
              </a:rPr>
              <a:t>EXPECTATION</a:t>
            </a:r>
          </a:p>
        </p:txBody>
      </p:sp>
    </p:spTree>
    <p:extLst>
      <p:ext uri="{BB962C8B-B14F-4D97-AF65-F5344CB8AC3E}">
        <p14:creationId xmlns:p14="http://schemas.microsoft.com/office/powerpoint/2010/main" val="1879446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1020;p48">
            <a:extLst>
              <a:ext uri="{FF2B5EF4-FFF2-40B4-BE49-F238E27FC236}">
                <a16:creationId xmlns:a16="http://schemas.microsoft.com/office/drawing/2014/main" id="{255A3AC2-45E9-A62C-6B3E-05B54911534B}"/>
              </a:ext>
            </a:extLst>
          </p:cNvPr>
          <p:cNvGrpSpPr/>
          <p:nvPr/>
        </p:nvGrpSpPr>
        <p:grpSpPr>
          <a:xfrm>
            <a:off x="2127262" y="592144"/>
            <a:ext cx="4116425" cy="4157788"/>
            <a:chOff x="8841135" y="2681940"/>
            <a:chExt cx="720990" cy="720527"/>
          </a:xfrm>
        </p:grpSpPr>
        <p:sp>
          <p:nvSpPr>
            <p:cNvPr id="27" name="Google Shape;1021;p48">
              <a:extLst>
                <a:ext uri="{FF2B5EF4-FFF2-40B4-BE49-F238E27FC236}">
                  <a16:creationId xmlns:a16="http://schemas.microsoft.com/office/drawing/2014/main" id="{AD667A5B-430B-CEC6-0E69-24344B7E7440}"/>
                </a:ext>
              </a:extLst>
            </p:cNvPr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022;p48">
              <a:extLst>
                <a:ext uri="{FF2B5EF4-FFF2-40B4-BE49-F238E27FC236}">
                  <a16:creationId xmlns:a16="http://schemas.microsoft.com/office/drawing/2014/main" id="{CB88CE78-301D-0DB9-B9E3-85A8EED03939}"/>
                </a:ext>
              </a:extLst>
            </p:cNvPr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023;p48">
              <a:extLst>
                <a:ext uri="{FF2B5EF4-FFF2-40B4-BE49-F238E27FC236}">
                  <a16:creationId xmlns:a16="http://schemas.microsoft.com/office/drawing/2014/main" id="{3E97F15A-D33D-2109-827B-74560CE81967}"/>
                </a:ext>
              </a:extLst>
            </p:cNvPr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024;p48">
              <a:extLst>
                <a:ext uri="{FF2B5EF4-FFF2-40B4-BE49-F238E27FC236}">
                  <a16:creationId xmlns:a16="http://schemas.microsoft.com/office/drawing/2014/main" id="{791D6CCC-3867-4597-9829-98EE4417A557}"/>
                </a:ext>
              </a:extLst>
            </p:cNvPr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025;p48">
              <a:extLst>
                <a:ext uri="{FF2B5EF4-FFF2-40B4-BE49-F238E27FC236}">
                  <a16:creationId xmlns:a16="http://schemas.microsoft.com/office/drawing/2014/main" id="{0D461845-2449-01DD-3106-5F3034C22356}"/>
                </a:ext>
              </a:extLst>
            </p:cNvPr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026;p48">
              <a:extLst>
                <a:ext uri="{FF2B5EF4-FFF2-40B4-BE49-F238E27FC236}">
                  <a16:creationId xmlns:a16="http://schemas.microsoft.com/office/drawing/2014/main" id="{48756479-97DE-CAF6-0FBD-1A2F04030F5F}"/>
                </a:ext>
              </a:extLst>
            </p:cNvPr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8B09695-D81E-4C31-2C72-EE8AD11278B4}"/>
              </a:ext>
            </a:extLst>
          </p:cNvPr>
          <p:cNvSpPr txBox="1"/>
          <p:nvPr/>
        </p:nvSpPr>
        <p:spPr>
          <a:xfrm>
            <a:off x="2986525" y="974915"/>
            <a:ext cx="97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Oswald" pitchFamily="2" charset="77"/>
              </a:rPr>
              <a:t>Asst. Director @ Tisch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AAF8DC-C061-A30F-147D-E9EBB1C13125}"/>
              </a:ext>
            </a:extLst>
          </p:cNvPr>
          <p:cNvSpPr txBox="1"/>
          <p:nvPr/>
        </p:nvSpPr>
        <p:spPr>
          <a:xfrm>
            <a:off x="4519398" y="1058997"/>
            <a:ext cx="1037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Oswald" pitchFamily="2" charset="77"/>
              </a:rPr>
              <a:t>Resource Sharing Team</a:t>
            </a:r>
          </a:p>
          <a:p>
            <a:pPr algn="ctr"/>
            <a:r>
              <a:rPr lang="en-US" sz="1200" b="1" dirty="0">
                <a:latin typeface="Oswald" pitchFamily="2" charset="77"/>
              </a:rPr>
              <a:t>(RST)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CBE21D-1593-030A-3EB8-8323C1B27411}"/>
              </a:ext>
            </a:extLst>
          </p:cNvPr>
          <p:cNvSpPr txBox="1"/>
          <p:nvPr/>
        </p:nvSpPr>
        <p:spPr>
          <a:xfrm>
            <a:off x="5037920" y="2387942"/>
            <a:ext cx="1314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Oswald" pitchFamily="2" charset="77"/>
              </a:rPr>
              <a:t>RST/LTS Representative</a:t>
            </a:r>
          </a:p>
          <a:p>
            <a:pPr algn="ctr"/>
            <a:r>
              <a:rPr lang="en-US" sz="1200" b="1" dirty="0">
                <a:latin typeface="Oswald" pitchFamily="2" charset="77"/>
              </a:rPr>
              <a:t>(RST/LST)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920512-1CAE-9E15-D7FC-B4B0B471DA5D}"/>
              </a:ext>
            </a:extLst>
          </p:cNvPr>
          <p:cNvSpPr txBox="1"/>
          <p:nvPr/>
        </p:nvSpPr>
        <p:spPr>
          <a:xfrm>
            <a:off x="2119706" y="2236904"/>
            <a:ext cx="120255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Oswald" pitchFamily="2" charset="77"/>
              </a:rPr>
              <a:t>Electronic</a:t>
            </a:r>
          </a:p>
          <a:p>
            <a:pPr algn="ctr"/>
            <a:r>
              <a:rPr lang="en-US" sz="1200" b="1" dirty="0">
                <a:latin typeface="Oswald" pitchFamily="2" charset="77"/>
              </a:rPr>
              <a:t>Resource Management </a:t>
            </a:r>
          </a:p>
          <a:p>
            <a:pPr algn="ctr"/>
            <a:r>
              <a:rPr lang="en-US" sz="1200" b="1" dirty="0">
                <a:latin typeface="Oswald" pitchFamily="2" charset="77"/>
              </a:rPr>
              <a:t>(ERM)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48A683-8D47-2FBB-6B65-A3643A6BD947}"/>
              </a:ext>
            </a:extLst>
          </p:cNvPr>
          <p:cNvSpPr txBox="1"/>
          <p:nvPr/>
        </p:nvSpPr>
        <p:spPr>
          <a:xfrm>
            <a:off x="4256058" y="3535693"/>
            <a:ext cx="13745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Oswald" pitchFamily="2" charset="77"/>
              </a:rPr>
              <a:t>Resource Management &amp; Repository Services</a:t>
            </a:r>
          </a:p>
          <a:p>
            <a:pPr algn="ctr"/>
            <a:r>
              <a:rPr lang="en-US" sz="1200" b="1" dirty="0">
                <a:latin typeface="Oswald" pitchFamily="2" charset="77"/>
              </a:rPr>
              <a:t>(RMRS)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5D7251-55FB-8601-D4D2-9497D5C1F467}"/>
              </a:ext>
            </a:extLst>
          </p:cNvPr>
          <p:cNvSpPr txBox="1"/>
          <p:nvPr/>
        </p:nvSpPr>
        <p:spPr>
          <a:xfrm>
            <a:off x="2783919" y="3703746"/>
            <a:ext cx="1202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Oswald" pitchFamily="2" charset="77"/>
              </a:rPr>
              <a:t>Systems Librarian</a:t>
            </a:r>
          </a:p>
          <a:p>
            <a:pPr algn="ctr"/>
            <a:r>
              <a:rPr lang="en-US" sz="1200" b="1" dirty="0">
                <a:latin typeface="Oswald" pitchFamily="2" charset="77"/>
              </a:rPr>
              <a:t>(LTS)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412A37-DDE5-B913-8C02-87C65137C7C2}"/>
              </a:ext>
            </a:extLst>
          </p:cNvPr>
          <p:cNvSpPr txBox="1"/>
          <p:nvPr/>
        </p:nvSpPr>
        <p:spPr>
          <a:xfrm>
            <a:off x="3457508" y="2413497"/>
            <a:ext cx="131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Oswald" pitchFamily="2" charset="77"/>
              </a:rPr>
              <a:t>REALITY</a:t>
            </a:r>
          </a:p>
        </p:txBody>
      </p:sp>
    </p:spTree>
    <p:extLst>
      <p:ext uri="{BB962C8B-B14F-4D97-AF65-F5344CB8AC3E}">
        <p14:creationId xmlns:p14="http://schemas.microsoft.com/office/powerpoint/2010/main" val="3841497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>
            <a:spLocks noGrp="1"/>
          </p:cNvSpPr>
          <p:nvPr>
            <p:ph type="body" idx="4294967295"/>
          </p:nvPr>
        </p:nvSpPr>
        <p:spPr>
          <a:xfrm>
            <a:off x="1384418" y="1741080"/>
            <a:ext cx="6428552" cy="1741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u="sng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PHASE 3: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Testing and Implementation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Getting the ball rolling...</a:t>
            </a:r>
          </a:p>
        </p:txBody>
      </p:sp>
      <p:pic>
        <p:nvPicPr>
          <p:cNvPr id="13" name="Graphic 12" descr="Help with solid fill">
            <a:extLst>
              <a:ext uri="{FF2B5EF4-FFF2-40B4-BE49-F238E27FC236}">
                <a16:creationId xmlns:a16="http://schemas.microsoft.com/office/drawing/2014/main" id="{2EA293EA-3FCC-A333-F512-9CC7BD89F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5311" y="285749"/>
            <a:ext cx="1233377" cy="1233377"/>
          </a:xfrm>
          <a:prstGeom prst="rect">
            <a:avLst/>
          </a:prstGeom>
        </p:spPr>
      </p:pic>
      <p:pic>
        <p:nvPicPr>
          <p:cNvPr id="20" name="Graphic 19" descr="Compass with solid fill">
            <a:extLst>
              <a:ext uri="{FF2B5EF4-FFF2-40B4-BE49-F238E27FC236}">
                <a16:creationId xmlns:a16="http://schemas.microsoft.com/office/drawing/2014/main" id="{658EB8AE-C4E3-B0A0-90DA-5A8887711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55310" y="3704113"/>
            <a:ext cx="1233377" cy="12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7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E1C8-E986-1D88-76FC-B7EAD9650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and 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DF4E0-E4F9-D3E3-C499-59AB00C57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424" y="1777125"/>
            <a:ext cx="7081151" cy="2639754"/>
          </a:xfrm>
        </p:spPr>
        <p:txBody>
          <a:bodyPr/>
          <a:lstStyle/>
          <a:p>
            <a:r>
              <a:rPr lang="en-US" dirty="0"/>
              <a:t>“Testing” = Implementing</a:t>
            </a:r>
          </a:p>
          <a:p>
            <a:r>
              <a:rPr lang="en-US" dirty="0"/>
              <a:t>Once implemented, actual workflow was established</a:t>
            </a:r>
          </a:p>
          <a:p>
            <a:r>
              <a:rPr lang="en-US" dirty="0"/>
              <a:t>eBook holdings update &gt; book chapter requests from eBooks</a:t>
            </a:r>
          </a:p>
        </p:txBody>
      </p:sp>
    </p:spTree>
    <p:extLst>
      <p:ext uri="{BB962C8B-B14F-4D97-AF65-F5344CB8AC3E}">
        <p14:creationId xmlns:p14="http://schemas.microsoft.com/office/powerpoint/2010/main" val="3981483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E1C8-E986-1D88-76FC-B7EAD9650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850" y="386271"/>
            <a:ext cx="5760300" cy="680700"/>
          </a:xfrm>
        </p:spPr>
        <p:txBody>
          <a:bodyPr/>
          <a:lstStyle/>
          <a:p>
            <a:pPr algn="ctr"/>
            <a:r>
              <a:rPr lang="en-US" dirty="0"/>
              <a:t>Preliminary Statistics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3522B50-CF03-46C7-8549-ED3B4BBCD1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513372"/>
              </p:ext>
            </p:extLst>
          </p:nvPr>
        </p:nvGraphicFramePr>
        <p:xfrm>
          <a:off x="1166243" y="1144896"/>
          <a:ext cx="6811513" cy="371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5221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E1C8-E986-1D88-76FC-B7EAD9650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DF4E0-E4F9-D3E3-C499-59AB00C57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425" y="1728572"/>
            <a:ext cx="6566997" cy="2639754"/>
          </a:xfrm>
        </p:spPr>
        <p:txBody>
          <a:bodyPr/>
          <a:lstStyle/>
          <a:p>
            <a:r>
              <a:rPr lang="en-US" dirty="0"/>
              <a:t>Specific eBook queues </a:t>
            </a:r>
          </a:p>
          <a:p>
            <a:r>
              <a:rPr lang="en-US" dirty="0"/>
              <a:t>Finalizing language for eBook borrowing</a:t>
            </a:r>
          </a:p>
          <a:p>
            <a:r>
              <a:rPr lang="en-US" dirty="0"/>
              <a:t>Evaluate and add additional publishers </a:t>
            </a:r>
          </a:p>
          <a:p>
            <a:r>
              <a:rPr lang="en-US" dirty="0"/>
              <a:t>Craft workflows to address different hosting mechanisms</a:t>
            </a:r>
          </a:p>
          <a:p>
            <a:pPr lvl="1"/>
            <a:r>
              <a:rPr lang="en-US" dirty="0"/>
              <a:t>Single PDF</a:t>
            </a:r>
          </a:p>
          <a:p>
            <a:pPr lvl="1"/>
            <a:r>
              <a:rPr lang="en-US" dirty="0"/>
              <a:t>Individual chapters as .zip file</a:t>
            </a:r>
          </a:p>
          <a:p>
            <a:pPr lvl="1"/>
            <a:r>
              <a:rPr lang="en-US" dirty="0"/>
              <a:t>Individual chapters</a:t>
            </a:r>
          </a:p>
        </p:txBody>
      </p:sp>
    </p:spTree>
    <p:extLst>
      <p:ext uri="{BB962C8B-B14F-4D97-AF65-F5344CB8AC3E}">
        <p14:creationId xmlns:p14="http://schemas.microsoft.com/office/powerpoint/2010/main" val="253386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"/>
          <p:cNvSpPr txBox="1">
            <a:spLocks noGrp="1"/>
          </p:cNvSpPr>
          <p:nvPr>
            <p:ph type="ctrTitle"/>
          </p:nvPr>
        </p:nvSpPr>
        <p:spPr>
          <a:xfrm>
            <a:off x="5695637" y="135814"/>
            <a:ext cx="318406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0" u="sng" dirty="0">
                <a:solidFill>
                  <a:schemeClr val="accent1"/>
                </a:solidFill>
              </a:rPr>
              <a:t>Takeaways</a:t>
            </a:r>
            <a:endParaRPr dirty="0"/>
          </a:p>
        </p:txBody>
      </p:sp>
      <p:pic>
        <p:nvPicPr>
          <p:cNvPr id="2" name="Graphic 1" descr="Storytelling outline">
            <a:extLst>
              <a:ext uri="{FF2B5EF4-FFF2-40B4-BE49-F238E27FC236}">
                <a16:creationId xmlns:a16="http://schemas.microsoft.com/office/drawing/2014/main" id="{D5781D77-ADF4-2D21-CB51-E5BDE6144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1487" y="1225466"/>
            <a:ext cx="924652" cy="924652"/>
          </a:xfrm>
          <a:prstGeom prst="rect">
            <a:avLst/>
          </a:prstGeom>
        </p:spPr>
      </p:pic>
      <p:grpSp>
        <p:nvGrpSpPr>
          <p:cNvPr id="3" name="Google Shape;1312;p48">
            <a:extLst>
              <a:ext uri="{FF2B5EF4-FFF2-40B4-BE49-F238E27FC236}">
                <a16:creationId xmlns:a16="http://schemas.microsoft.com/office/drawing/2014/main" id="{7A8AC6CA-D050-72A6-10E3-37DA2B8DDF58}"/>
              </a:ext>
            </a:extLst>
          </p:cNvPr>
          <p:cNvGrpSpPr/>
          <p:nvPr/>
        </p:nvGrpSpPr>
        <p:grpSpPr>
          <a:xfrm>
            <a:off x="832757" y="427522"/>
            <a:ext cx="5666014" cy="4580164"/>
            <a:chOff x="9626723" y="5526313"/>
            <a:chExt cx="720002" cy="647256"/>
          </a:xfrm>
        </p:grpSpPr>
        <p:sp>
          <p:nvSpPr>
            <p:cNvPr id="4" name="Google Shape;1313;p48">
              <a:extLst>
                <a:ext uri="{FF2B5EF4-FFF2-40B4-BE49-F238E27FC236}">
                  <a16:creationId xmlns:a16="http://schemas.microsoft.com/office/drawing/2014/main" id="{2B989169-57CD-C14B-734A-F2C19A6AAE14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314;p48">
              <a:extLst>
                <a:ext uri="{FF2B5EF4-FFF2-40B4-BE49-F238E27FC236}">
                  <a16:creationId xmlns:a16="http://schemas.microsoft.com/office/drawing/2014/main" id="{57B0D4D0-245E-C9BF-6111-72381B7F0B78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315;p48">
              <a:extLst>
                <a:ext uri="{FF2B5EF4-FFF2-40B4-BE49-F238E27FC236}">
                  <a16:creationId xmlns:a16="http://schemas.microsoft.com/office/drawing/2014/main" id="{AC91AD40-B209-1623-EC5A-47AF40504243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316;p48">
              <a:extLst>
                <a:ext uri="{FF2B5EF4-FFF2-40B4-BE49-F238E27FC236}">
                  <a16:creationId xmlns:a16="http://schemas.microsoft.com/office/drawing/2014/main" id="{43C4F5BB-3912-EE7A-B6E9-E2C24443C308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317;p48">
              <a:extLst>
                <a:ext uri="{FF2B5EF4-FFF2-40B4-BE49-F238E27FC236}">
                  <a16:creationId xmlns:a16="http://schemas.microsoft.com/office/drawing/2014/main" id="{DD15704C-0449-0971-DEEF-A28CC8219EC8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18;p48">
              <a:extLst>
                <a:ext uri="{FF2B5EF4-FFF2-40B4-BE49-F238E27FC236}">
                  <a16:creationId xmlns:a16="http://schemas.microsoft.com/office/drawing/2014/main" id="{E422FD94-C8DC-F298-2C29-D109276030E7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19;p48">
              <a:extLst>
                <a:ext uri="{FF2B5EF4-FFF2-40B4-BE49-F238E27FC236}">
                  <a16:creationId xmlns:a16="http://schemas.microsoft.com/office/drawing/2014/main" id="{663413CE-723F-1A49-7308-C84CD6F99DBC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20;p48">
              <a:extLst>
                <a:ext uri="{FF2B5EF4-FFF2-40B4-BE49-F238E27FC236}">
                  <a16:creationId xmlns:a16="http://schemas.microsoft.com/office/drawing/2014/main" id="{E82535B4-6780-7576-09B5-3704FE8FF352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21;p48">
              <a:extLst>
                <a:ext uri="{FF2B5EF4-FFF2-40B4-BE49-F238E27FC236}">
                  <a16:creationId xmlns:a16="http://schemas.microsoft.com/office/drawing/2014/main" id="{80EE51DF-2F33-D969-7453-6325643C2AB4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22;p48">
              <a:extLst>
                <a:ext uri="{FF2B5EF4-FFF2-40B4-BE49-F238E27FC236}">
                  <a16:creationId xmlns:a16="http://schemas.microsoft.com/office/drawing/2014/main" id="{2784E1F9-B236-8D69-899F-F8BDCDDF9C7F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23;p48">
              <a:extLst>
                <a:ext uri="{FF2B5EF4-FFF2-40B4-BE49-F238E27FC236}">
                  <a16:creationId xmlns:a16="http://schemas.microsoft.com/office/drawing/2014/main" id="{0667B513-F1D1-5F57-9FC8-9E20722FEFAA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24;p48">
              <a:extLst>
                <a:ext uri="{FF2B5EF4-FFF2-40B4-BE49-F238E27FC236}">
                  <a16:creationId xmlns:a16="http://schemas.microsoft.com/office/drawing/2014/main" id="{DF35A0E3-791A-A38D-B39A-1EB384667C5B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045B540-48E6-C1C8-B612-5687CD8764B7}"/>
              </a:ext>
            </a:extLst>
          </p:cNvPr>
          <p:cNvSpPr txBox="1"/>
          <p:nvPr/>
        </p:nvSpPr>
        <p:spPr>
          <a:xfrm>
            <a:off x="2095930" y="763801"/>
            <a:ext cx="976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Oswald" pitchFamily="2" charset="77"/>
              </a:rPr>
              <a:t>License Negotiation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E963A-62EE-7301-BFE2-96303DA6FED4}"/>
              </a:ext>
            </a:extLst>
          </p:cNvPr>
          <p:cNvSpPr txBox="1"/>
          <p:nvPr/>
        </p:nvSpPr>
        <p:spPr>
          <a:xfrm>
            <a:off x="4265543" y="734625"/>
            <a:ext cx="976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Oswald" pitchFamily="2" charset="77"/>
              </a:rPr>
              <a:t>ILL Workflow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1FB905-C573-E4B3-74EB-6072681E9D55}"/>
              </a:ext>
            </a:extLst>
          </p:cNvPr>
          <p:cNvSpPr txBox="1"/>
          <p:nvPr/>
        </p:nvSpPr>
        <p:spPr>
          <a:xfrm>
            <a:off x="5308488" y="2495141"/>
            <a:ext cx="1054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Oswald" pitchFamily="2" charset="77"/>
              </a:rPr>
              <a:t>ILL Software Modifications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E70B34-3BC1-C2C3-E79F-2955DE48056A}"/>
              </a:ext>
            </a:extLst>
          </p:cNvPr>
          <p:cNvSpPr txBox="1"/>
          <p:nvPr/>
        </p:nvSpPr>
        <p:spPr>
          <a:xfrm>
            <a:off x="4226574" y="4181890"/>
            <a:ext cx="1054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Oswald" pitchFamily="2" charset="77"/>
              </a:rPr>
              <a:t>License Visibility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1EFB40-5F4C-8FC8-F2B5-3C36E4841944}"/>
              </a:ext>
            </a:extLst>
          </p:cNvPr>
          <p:cNvSpPr txBox="1"/>
          <p:nvPr/>
        </p:nvSpPr>
        <p:spPr>
          <a:xfrm>
            <a:off x="2056961" y="4181384"/>
            <a:ext cx="1054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Oswald" pitchFamily="2" charset="77"/>
              </a:rPr>
              <a:t>eBook Holdings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FFCB26-6B98-6A4C-69BB-EE63F80F84CC}"/>
              </a:ext>
            </a:extLst>
          </p:cNvPr>
          <p:cNvSpPr txBox="1"/>
          <p:nvPr/>
        </p:nvSpPr>
        <p:spPr>
          <a:xfrm>
            <a:off x="930598" y="2420099"/>
            <a:ext cx="112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Oswald" pitchFamily="2" charset="77"/>
              </a:rPr>
              <a:t>General Considerations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"/>
          <p:cNvSpPr txBox="1">
            <a:spLocks noGrp="1"/>
          </p:cNvSpPr>
          <p:nvPr>
            <p:ph type="ctrTitle"/>
          </p:nvPr>
        </p:nvSpPr>
        <p:spPr>
          <a:xfrm>
            <a:off x="5695637" y="135814"/>
            <a:ext cx="318406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0" u="sng" dirty="0">
                <a:solidFill>
                  <a:schemeClr val="accent1"/>
                </a:solidFill>
              </a:rPr>
              <a:t>Takeaways</a:t>
            </a:r>
            <a:endParaRPr dirty="0"/>
          </a:p>
        </p:txBody>
      </p:sp>
      <p:pic>
        <p:nvPicPr>
          <p:cNvPr id="2" name="Graphic 1" descr="Storytelling outline">
            <a:extLst>
              <a:ext uri="{FF2B5EF4-FFF2-40B4-BE49-F238E27FC236}">
                <a16:creationId xmlns:a16="http://schemas.microsoft.com/office/drawing/2014/main" id="{D5781D77-ADF4-2D21-CB51-E5BDE6144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1487" y="1225466"/>
            <a:ext cx="924652" cy="924652"/>
          </a:xfrm>
          <a:prstGeom prst="rect">
            <a:avLst/>
          </a:prstGeom>
        </p:spPr>
      </p:pic>
      <p:grpSp>
        <p:nvGrpSpPr>
          <p:cNvPr id="3" name="Google Shape;1312;p48">
            <a:extLst>
              <a:ext uri="{FF2B5EF4-FFF2-40B4-BE49-F238E27FC236}">
                <a16:creationId xmlns:a16="http://schemas.microsoft.com/office/drawing/2014/main" id="{7A8AC6CA-D050-72A6-10E3-37DA2B8DDF58}"/>
              </a:ext>
            </a:extLst>
          </p:cNvPr>
          <p:cNvGrpSpPr/>
          <p:nvPr/>
        </p:nvGrpSpPr>
        <p:grpSpPr>
          <a:xfrm>
            <a:off x="832757" y="427522"/>
            <a:ext cx="5666014" cy="4580164"/>
            <a:chOff x="9626723" y="5526313"/>
            <a:chExt cx="720002" cy="647256"/>
          </a:xfrm>
        </p:grpSpPr>
        <p:sp>
          <p:nvSpPr>
            <p:cNvPr id="4" name="Google Shape;1313;p48">
              <a:extLst>
                <a:ext uri="{FF2B5EF4-FFF2-40B4-BE49-F238E27FC236}">
                  <a16:creationId xmlns:a16="http://schemas.microsoft.com/office/drawing/2014/main" id="{2B989169-57CD-C14B-734A-F2C19A6AAE14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314;p48">
              <a:extLst>
                <a:ext uri="{FF2B5EF4-FFF2-40B4-BE49-F238E27FC236}">
                  <a16:creationId xmlns:a16="http://schemas.microsoft.com/office/drawing/2014/main" id="{57B0D4D0-245E-C9BF-6111-72381B7F0B78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315;p48">
              <a:extLst>
                <a:ext uri="{FF2B5EF4-FFF2-40B4-BE49-F238E27FC236}">
                  <a16:creationId xmlns:a16="http://schemas.microsoft.com/office/drawing/2014/main" id="{AC91AD40-B209-1623-EC5A-47AF40504243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316;p48">
              <a:extLst>
                <a:ext uri="{FF2B5EF4-FFF2-40B4-BE49-F238E27FC236}">
                  <a16:creationId xmlns:a16="http://schemas.microsoft.com/office/drawing/2014/main" id="{43C4F5BB-3912-EE7A-B6E9-E2C24443C308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317;p48">
              <a:extLst>
                <a:ext uri="{FF2B5EF4-FFF2-40B4-BE49-F238E27FC236}">
                  <a16:creationId xmlns:a16="http://schemas.microsoft.com/office/drawing/2014/main" id="{DD15704C-0449-0971-DEEF-A28CC8219EC8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18;p48">
              <a:extLst>
                <a:ext uri="{FF2B5EF4-FFF2-40B4-BE49-F238E27FC236}">
                  <a16:creationId xmlns:a16="http://schemas.microsoft.com/office/drawing/2014/main" id="{E422FD94-C8DC-F298-2C29-D109276030E7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19;p48">
              <a:extLst>
                <a:ext uri="{FF2B5EF4-FFF2-40B4-BE49-F238E27FC236}">
                  <a16:creationId xmlns:a16="http://schemas.microsoft.com/office/drawing/2014/main" id="{663413CE-723F-1A49-7308-C84CD6F99DBC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20;p48">
              <a:extLst>
                <a:ext uri="{FF2B5EF4-FFF2-40B4-BE49-F238E27FC236}">
                  <a16:creationId xmlns:a16="http://schemas.microsoft.com/office/drawing/2014/main" id="{E82535B4-6780-7576-09B5-3704FE8FF352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21;p48">
              <a:extLst>
                <a:ext uri="{FF2B5EF4-FFF2-40B4-BE49-F238E27FC236}">
                  <a16:creationId xmlns:a16="http://schemas.microsoft.com/office/drawing/2014/main" id="{80EE51DF-2F33-D969-7453-6325643C2AB4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22;p48">
              <a:extLst>
                <a:ext uri="{FF2B5EF4-FFF2-40B4-BE49-F238E27FC236}">
                  <a16:creationId xmlns:a16="http://schemas.microsoft.com/office/drawing/2014/main" id="{2784E1F9-B236-8D69-899F-F8BDCDDF9C7F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23;p48">
              <a:extLst>
                <a:ext uri="{FF2B5EF4-FFF2-40B4-BE49-F238E27FC236}">
                  <a16:creationId xmlns:a16="http://schemas.microsoft.com/office/drawing/2014/main" id="{0667B513-F1D1-5F57-9FC8-9E20722FEFAA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24;p48">
              <a:extLst>
                <a:ext uri="{FF2B5EF4-FFF2-40B4-BE49-F238E27FC236}">
                  <a16:creationId xmlns:a16="http://schemas.microsoft.com/office/drawing/2014/main" id="{DF35A0E3-791A-A38D-B39A-1EB384667C5B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045B540-48E6-C1C8-B612-5687CD8764B7}"/>
              </a:ext>
            </a:extLst>
          </p:cNvPr>
          <p:cNvSpPr txBox="1"/>
          <p:nvPr/>
        </p:nvSpPr>
        <p:spPr>
          <a:xfrm>
            <a:off x="2095930" y="763801"/>
            <a:ext cx="976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Oswald" pitchFamily="2" charset="77"/>
              </a:rPr>
              <a:t>License Negotiation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FFCB26-6B98-6A4C-69BB-EE63F80F84CC}"/>
              </a:ext>
            </a:extLst>
          </p:cNvPr>
          <p:cNvSpPr txBox="1"/>
          <p:nvPr/>
        </p:nvSpPr>
        <p:spPr>
          <a:xfrm>
            <a:off x="2087757" y="1818295"/>
            <a:ext cx="31212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600" b="1" dirty="0">
                <a:latin typeface="Oswald" pitchFamily="2" charset="77"/>
              </a:rPr>
              <a:t>Who will be responsible for negotiating eBook licenses?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1" dirty="0">
              <a:latin typeface="Oswald" pitchFamily="2" charset="77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600" b="1" dirty="0">
                <a:latin typeface="Oswald" pitchFamily="2" charset="77"/>
              </a:rPr>
              <a:t>Which publishers do you engage?</a:t>
            </a:r>
          </a:p>
          <a:p>
            <a:endParaRPr lang="en-US" sz="1600" b="1" dirty="0">
              <a:latin typeface="Oswald" pitchFamily="2" charset="77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600" b="1" dirty="0">
                <a:latin typeface="Oswald" pitchFamily="2" charset="77"/>
              </a:rPr>
              <a:t>How long will the negotiation process last? </a:t>
            </a:r>
          </a:p>
        </p:txBody>
      </p:sp>
    </p:spTree>
    <p:extLst>
      <p:ext uri="{BB962C8B-B14F-4D97-AF65-F5344CB8AC3E}">
        <p14:creationId xmlns:p14="http://schemas.microsoft.com/office/powerpoint/2010/main" val="10719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"/>
          <p:cNvSpPr txBox="1">
            <a:spLocks noGrp="1"/>
          </p:cNvSpPr>
          <p:nvPr>
            <p:ph type="ctrTitle"/>
          </p:nvPr>
        </p:nvSpPr>
        <p:spPr>
          <a:xfrm>
            <a:off x="5695637" y="135814"/>
            <a:ext cx="318406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0" u="sng" dirty="0">
                <a:solidFill>
                  <a:schemeClr val="accent1"/>
                </a:solidFill>
              </a:rPr>
              <a:t>Takeaways</a:t>
            </a:r>
            <a:endParaRPr dirty="0"/>
          </a:p>
        </p:txBody>
      </p:sp>
      <p:pic>
        <p:nvPicPr>
          <p:cNvPr id="2" name="Graphic 1" descr="Storytelling outline">
            <a:extLst>
              <a:ext uri="{FF2B5EF4-FFF2-40B4-BE49-F238E27FC236}">
                <a16:creationId xmlns:a16="http://schemas.microsoft.com/office/drawing/2014/main" id="{D5781D77-ADF4-2D21-CB51-E5BDE6144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1487" y="1225466"/>
            <a:ext cx="924652" cy="924652"/>
          </a:xfrm>
          <a:prstGeom prst="rect">
            <a:avLst/>
          </a:prstGeom>
        </p:spPr>
      </p:pic>
      <p:grpSp>
        <p:nvGrpSpPr>
          <p:cNvPr id="3" name="Google Shape;1312;p48">
            <a:extLst>
              <a:ext uri="{FF2B5EF4-FFF2-40B4-BE49-F238E27FC236}">
                <a16:creationId xmlns:a16="http://schemas.microsoft.com/office/drawing/2014/main" id="{7A8AC6CA-D050-72A6-10E3-37DA2B8DDF58}"/>
              </a:ext>
            </a:extLst>
          </p:cNvPr>
          <p:cNvGrpSpPr/>
          <p:nvPr/>
        </p:nvGrpSpPr>
        <p:grpSpPr>
          <a:xfrm>
            <a:off x="832757" y="427522"/>
            <a:ext cx="5666014" cy="4580164"/>
            <a:chOff x="9626723" y="5526313"/>
            <a:chExt cx="720002" cy="647256"/>
          </a:xfrm>
        </p:grpSpPr>
        <p:sp>
          <p:nvSpPr>
            <p:cNvPr id="4" name="Google Shape;1313;p48">
              <a:extLst>
                <a:ext uri="{FF2B5EF4-FFF2-40B4-BE49-F238E27FC236}">
                  <a16:creationId xmlns:a16="http://schemas.microsoft.com/office/drawing/2014/main" id="{2B989169-57CD-C14B-734A-F2C19A6AAE14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314;p48">
              <a:extLst>
                <a:ext uri="{FF2B5EF4-FFF2-40B4-BE49-F238E27FC236}">
                  <a16:creationId xmlns:a16="http://schemas.microsoft.com/office/drawing/2014/main" id="{57B0D4D0-245E-C9BF-6111-72381B7F0B78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315;p48">
              <a:extLst>
                <a:ext uri="{FF2B5EF4-FFF2-40B4-BE49-F238E27FC236}">
                  <a16:creationId xmlns:a16="http://schemas.microsoft.com/office/drawing/2014/main" id="{AC91AD40-B209-1623-EC5A-47AF40504243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316;p48">
              <a:extLst>
                <a:ext uri="{FF2B5EF4-FFF2-40B4-BE49-F238E27FC236}">
                  <a16:creationId xmlns:a16="http://schemas.microsoft.com/office/drawing/2014/main" id="{43C4F5BB-3912-EE7A-B6E9-E2C24443C308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317;p48">
              <a:extLst>
                <a:ext uri="{FF2B5EF4-FFF2-40B4-BE49-F238E27FC236}">
                  <a16:creationId xmlns:a16="http://schemas.microsoft.com/office/drawing/2014/main" id="{DD15704C-0449-0971-DEEF-A28CC8219EC8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18;p48">
              <a:extLst>
                <a:ext uri="{FF2B5EF4-FFF2-40B4-BE49-F238E27FC236}">
                  <a16:creationId xmlns:a16="http://schemas.microsoft.com/office/drawing/2014/main" id="{E422FD94-C8DC-F298-2C29-D109276030E7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19;p48">
              <a:extLst>
                <a:ext uri="{FF2B5EF4-FFF2-40B4-BE49-F238E27FC236}">
                  <a16:creationId xmlns:a16="http://schemas.microsoft.com/office/drawing/2014/main" id="{663413CE-723F-1A49-7308-C84CD6F99DBC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20;p48">
              <a:extLst>
                <a:ext uri="{FF2B5EF4-FFF2-40B4-BE49-F238E27FC236}">
                  <a16:creationId xmlns:a16="http://schemas.microsoft.com/office/drawing/2014/main" id="{E82535B4-6780-7576-09B5-3704FE8FF352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21;p48">
              <a:extLst>
                <a:ext uri="{FF2B5EF4-FFF2-40B4-BE49-F238E27FC236}">
                  <a16:creationId xmlns:a16="http://schemas.microsoft.com/office/drawing/2014/main" id="{80EE51DF-2F33-D969-7453-6325643C2AB4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22;p48">
              <a:extLst>
                <a:ext uri="{FF2B5EF4-FFF2-40B4-BE49-F238E27FC236}">
                  <a16:creationId xmlns:a16="http://schemas.microsoft.com/office/drawing/2014/main" id="{2784E1F9-B236-8D69-899F-F8BDCDDF9C7F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23;p48">
              <a:extLst>
                <a:ext uri="{FF2B5EF4-FFF2-40B4-BE49-F238E27FC236}">
                  <a16:creationId xmlns:a16="http://schemas.microsoft.com/office/drawing/2014/main" id="{0667B513-F1D1-5F57-9FC8-9E20722FEFAA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24;p48">
              <a:extLst>
                <a:ext uri="{FF2B5EF4-FFF2-40B4-BE49-F238E27FC236}">
                  <a16:creationId xmlns:a16="http://schemas.microsoft.com/office/drawing/2014/main" id="{DF35A0E3-791A-A38D-B39A-1EB384667C5B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5FE963A-62EE-7301-BFE2-96303DA6FED4}"/>
              </a:ext>
            </a:extLst>
          </p:cNvPr>
          <p:cNvSpPr txBox="1"/>
          <p:nvPr/>
        </p:nvSpPr>
        <p:spPr>
          <a:xfrm>
            <a:off x="4265543" y="734625"/>
            <a:ext cx="976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Oswald" pitchFamily="2" charset="77"/>
              </a:rPr>
              <a:t>ILL Workflow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B22AF5-8FE5-947D-C4C0-C60DE60B7F98}"/>
              </a:ext>
            </a:extLst>
          </p:cNvPr>
          <p:cNvSpPr txBox="1"/>
          <p:nvPr/>
        </p:nvSpPr>
        <p:spPr>
          <a:xfrm>
            <a:off x="2053101" y="1925563"/>
            <a:ext cx="3121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600" b="1" dirty="0">
                <a:latin typeface="Oswald" pitchFamily="2" charset="77"/>
              </a:rPr>
              <a:t>How can your current system accommodate an eBook lending workflow?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1" dirty="0">
              <a:latin typeface="Oswald" pitchFamily="2" charset="77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600" b="1" dirty="0">
                <a:latin typeface="Oswald" pitchFamily="2" charset="77"/>
              </a:rPr>
              <a:t>What best practices will you establish for eBook lending?</a:t>
            </a:r>
          </a:p>
        </p:txBody>
      </p:sp>
    </p:spTree>
    <p:extLst>
      <p:ext uri="{BB962C8B-B14F-4D97-AF65-F5344CB8AC3E}">
        <p14:creationId xmlns:p14="http://schemas.microsoft.com/office/powerpoint/2010/main" val="163514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>
            <a:spLocks noGrp="1"/>
          </p:cNvSpPr>
          <p:nvPr>
            <p:ph type="ctrTitle" idx="4294967295"/>
          </p:nvPr>
        </p:nvSpPr>
        <p:spPr>
          <a:xfrm>
            <a:off x="1985510" y="693643"/>
            <a:ext cx="3665764" cy="7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4"/>
                </a:solidFill>
              </a:rPr>
              <a:t>A bit about me…</a:t>
            </a:r>
            <a:endParaRPr sz="4000" dirty="0">
              <a:solidFill>
                <a:schemeClr val="accent4"/>
              </a:solidFill>
            </a:endParaRPr>
          </a:p>
        </p:txBody>
      </p:sp>
      <p:sp>
        <p:nvSpPr>
          <p:cNvPr id="182" name="Google Shape;182;p14"/>
          <p:cNvSpPr txBox="1">
            <a:spLocks noGrp="1"/>
          </p:cNvSpPr>
          <p:nvPr>
            <p:ph type="subTitle" idx="4294967295"/>
          </p:nvPr>
        </p:nvSpPr>
        <p:spPr>
          <a:xfrm>
            <a:off x="273465" y="1579048"/>
            <a:ext cx="6005953" cy="26002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1"/>
                </a:solidFill>
              </a:rPr>
              <a:t>Marc Hoffeditz</a:t>
            </a:r>
            <a:endParaRPr lang="en-US" dirty="0">
              <a:solidFill>
                <a:schemeClr val="accent1"/>
              </a:solidFill>
            </a:endParaRPr>
          </a:p>
          <a:p>
            <a:pPr marL="571500" indent="-571500"/>
            <a:r>
              <a:rPr lang="en-US" dirty="0">
                <a:solidFill>
                  <a:schemeClr val="accent1"/>
                </a:solidFill>
              </a:rPr>
              <a:t>Library Coordinator, Ginn Library @ Tufts University</a:t>
            </a:r>
          </a:p>
          <a:p>
            <a:pPr marL="571500" indent="-571500"/>
            <a:r>
              <a:rPr lang="en-US" dirty="0">
                <a:solidFill>
                  <a:schemeClr val="accent1"/>
                </a:solidFill>
              </a:rPr>
              <a:t>9ish years working in academic libraries</a:t>
            </a:r>
          </a:p>
          <a:p>
            <a:pPr marL="571500" indent="-571500"/>
            <a:r>
              <a:rPr lang="en-US" dirty="0">
                <a:solidFill>
                  <a:schemeClr val="accent1"/>
                </a:solidFill>
              </a:rPr>
              <a:t>MLIS student @ San José State University iSchool</a:t>
            </a:r>
          </a:p>
          <a:p>
            <a:pPr marL="571500" indent="-571500"/>
            <a:endParaRPr dirty="0">
              <a:solidFill>
                <a:schemeClr val="accent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7893D71-6778-4388-8249-D16FDAA7F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43" y="470729"/>
            <a:ext cx="256222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"/>
          <p:cNvSpPr txBox="1">
            <a:spLocks noGrp="1"/>
          </p:cNvSpPr>
          <p:nvPr>
            <p:ph type="ctrTitle"/>
          </p:nvPr>
        </p:nvSpPr>
        <p:spPr>
          <a:xfrm>
            <a:off x="5695637" y="135814"/>
            <a:ext cx="318406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0" u="sng" dirty="0">
                <a:solidFill>
                  <a:schemeClr val="accent1"/>
                </a:solidFill>
              </a:rPr>
              <a:t>Takeaways</a:t>
            </a:r>
            <a:endParaRPr dirty="0"/>
          </a:p>
        </p:txBody>
      </p:sp>
      <p:pic>
        <p:nvPicPr>
          <p:cNvPr id="2" name="Graphic 1" descr="Storytelling outline">
            <a:extLst>
              <a:ext uri="{FF2B5EF4-FFF2-40B4-BE49-F238E27FC236}">
                <a16:creationId xmlns:a16="http://schemas.microsoft.com/office/drawing/2014/main" id="{D5781D77-ADF4-2D21-CB51-E5BDE6144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1487" y="1225466"/>
            <a:ext cx="924652" cy="924652"/>
          </a:xfrm>
          <a:prstGeom prst="rect">
            <a:avLst/>
          </a:prstGeom>
        </p:spPr>
      </p:pic>
      <p:grpSp>
        <p:nvGrpSpPr>
          <p:cNvPr id="3" name="Google Shape;1312;p48">
            <a:extLst>
              <a:ext uri="{FF2B5EF4-FFF2-40B4-BE49-F238E27FC236}">
                <a16:creationId xmlns:a16="http://schemas.microsoft.com/office/drawing/2014/main" id="{7A8AC6CA-D050-72A6-10E3-37DA2B8DDF58}"/>
              </a:ext>
            </a:extLst>
          </p:cNvPr>
          <p:cNvGrpSpPr/>
          <p:nvPr/>
        </p:nvGrpSpPr>
        <p:grpSpPr>
          <a:xfrm>
            <a:off x="832757" y="427522"/>
            <a:ext cx="5666014" cy="4580164"/>
            <a:chOff x="9626723" y="5526313"/>
            <a:chExt cx="720002" cy="647256"/>
          </a:xfrm>
        </p:grpSpPr>
        <p:sp>
          <p:nvSpPr>
            <p:cNvPr id="4" name="Google Shape;1313;p48">
              <a:extLst>
                <a:ext uri="{FF2B5EF4-FFF2-40B4-BE49-F238E27FC236}">
                  <a16:creationId xmlns:a16="http://schemas.microsoft.com/office/drawing/2014/main" id="{2B989169-57CD-C14B-734A-F2C19A6AAE14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314;p48">
              <a:extLst>
                <a:ext uri="{FF2B5EF4-FFF2-40B4-BE49-F238E27FC236}">
                  <a16:creationId xmlns:a16="http://schemas.microsoft.com/office/drawing/2014/main" id="{57B0D4D0-245E-C9BF-6111-72381B7F0B78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315;p48">
              <a:extLst>
                <a:ext uri="{FF2B5EF4-FFF2-40B4-BE49-F238E27FC236}">
                  <a16:creationId xmlns:a16="http://schemas.microsoft.com/office/drawing/2014/main" id="{AC91AD40-B209-1623-EC5A-47AF40504243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316;p48">
              <a:extLst>
                <a:ext uri="{FF2B5EF4-FFF2-40B4-BE49-F238E27FC236}">
                  <a16:creationId xmlns:a16="http://schemas.microsoft.com/office/drawing/2014/main" id="{43C4F5BB-3912-EE7A-B6E9-E2C24443C308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317;p48">
              <a:extLst>
                <a:ext uri="{FF2B5EF4-FFF2-40B4-BE49-F238E27FC236}">
                  <a16:creationId xmlns:a16="http://schemas.microsoft.com/office/drawing/2014/main" id="{DD15704C-0449-0971-DEEF-A28CC8219EC8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18;p48">
              <a:extLst>
                <a:ext uri="{FF2B5EF4-FFF2-40B4-BE49-F238E27FC236}">
                  <a16:creationId xmlns:a16="http://schemas.microsoft.com/office/drawing/2014/main" id="{E422FD94-C8DC-F298-2C29-D109276030E7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19;p48">
              <a:extLst>
                <a:ext uri="{FF2B5EF4-FFF2-40B4-BE49-F238E27FC236}">
                  <a16:creationId xmlns:a16="http://schemas.microsoft.com/office/drawing/2014/main" id="{663413CE-723F-1A49-7308-C84CD6F99DBC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20;p48">
              <a:extLst>
                <a:ext uri="{FF2B5EF4-FFF2-40B4-BE49-F238E27FC236}">
                  <a16:creationId xmlns:a16="http://schemas.microsoft.com/office/drawing/2014/main" id="{E82535B4-6780-7576-09B5-3704FE8FF352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21;p48">
              <a:extLst>
                <a:ext uri="{FF2B5EF4-FFF2-40B4-BE49-F238E27FC236}">
                  <a16:creationId xmlns:a16="http://schemas.microsoft.com/office/drawing/2014/main" id="{80EE51DF-2F33-D969-7453-6325643C2AB4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22;p48">
              <a:extLst>
                <a:ext uri="{FF2B5EF4-FFF2-40B4-BE49-F238E27FC236}">
                  <a16:creationId xmlns:a16="http://schemas.microsoft.com/office/drawing/2014/main" id="{2784E1F9-B236-8D69-899F-F8BDCDDF9C7F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23;p48">
              <a:extLst>
                <a:ext uri="{FF2B5EF4-FFF2-40B4-BE49-F238E27FC236}">
                  <a16:creationId xmlns:a16="http://schemas.microsoft.com/office/drawing/2014/main" id="{0667B513-F1D1-5F57-9FC8-9E20722FEFAA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24;p48">
              <a:extLst>
                <a:ext uri="{FF2B5EF4-FFF2-40B4-BE49-F238E27FC236}">
                  <a16:creationId xmlns:a16="http://schemas.microsoft.com/office/drawing/2014/main" id="{DF35A0E3-791A-A38D-B39A-1EB384667C5B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41FB905-C573-E4B3-74EB-6072681E9D55}"/>
              </a:ext>
            </a:extLst>
          </p:cNvPr>
          <p:cNvSpPr txBox="1"/>
          <p:nvPr/>
        </p:nvSpPr>
        <p:spPr>
          <a:xfrm>
            <a:off x="5308488" y="2495141"/>
            <a:ext cx="1054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Oswald" pitchFamily="2" charset="77"/>
              </a:rPr>
              <a:t>ILL Software Modifications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8A618F-4D1F-BC7C-D4DE-E30001000369}"/>
              </a:ext>
            </a:extLst>
          </p:cNvPr>
          <p:cNvSpPr txBox="1"/>
          <p:nvPr/>
        </p:nvSpPr>
        <p:spPr>
          <a:xfrm>
            <a:off x="1982417" y="1618460"/>
            <a:ext cx="3258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600" b="1" dirty="0">
                <a:latin typeface="Oswald" pitchFamily="2" charset="77"/>
              </a:rPr>
              <a:t>Who will be responsible for making software alterations?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1" dirty="0">
              <a:latin typeface="Oswald" pitchFamily="2" charset="77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600" b="1" dirty="0">
                <a:latin typeface="Oswald" pitchFamily="2" charset="77"/>
              </a:rPr>
              <a:t>What changes will be made to support your workflow &amp; systems?</a:t>
            </a:r>
          </a:p>
          <a:p>
            <a:endParaRPr lang="en-US" sz="1600" b="1" dirty="0">
              <a:latin typeface="Oswald" pitchFamily="2" charset="77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600" b="1" dirty="0">
                <a:latin typeface="Oswald" pitchFamily="2" charset="77"/>
              </a:rPr>
              <a:t>How frequently might changes have to be made to your systems?</a:t>
            </a:r>
          </a:p>
        </p:txBody>
      </p:sp>
    </p:spTree>
    <p:extLst>
      <p:ext uri="{BB962C8B-B14F-4D97-AF65-F5344CB8AC3E}">
        <p14:creationId xmlns:p14="http://schemas.microsoft.com/office/powerpoint/2010/main" val="263717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"/>
          <p:cNvSpPr txBox="1">
            <a:spLocks noGrp="1"/>
          </p:cNvSpPr>
          <p:nvPr>
            <p:ph type="ctrTitle"/>
          </p:nvPr>
        </p:nvSpPr>
        <p:spPr>
          <a:xfrm>
            <a:off x="5695637" y="135814"/>
            <a:ext cx="318406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0" u="sng" dirty="0">
                <a:solidFill>
                  <a:schemeClr val="accent1"/>
                </a:solidFill>
              </a:rPr>
              <a:t>Takeaways</a:t>
            </a:r>
            <a:endParaRPr dirty="0"/>
          </a:p>
        </p:txBody>
      </p:sp>
      <p:pic>
        <p:nvPicPr>
          <p:cNvPr id="2" name="Graphic 1" descr="Storytelling outline">
            <a:extLst>
              <a:ext uri="{FF2B5EF4-FFF2-40B4-BE49-F238E27FC236}">
                <a16:creationId xmlns:a16="http://schemas.microsoft.com/office/drawing/2014/main" id="{D5781D77-ADF4-2D21-CB51-E5BDE6144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1487" y="1225466"/>
            <a:ext cx="924652" cy="924652"/>
          </a:xfrm>
          <a:prstGeom prst="rect">
            <a:avLst/>
          </a:prstGeom>
        </p:spPr>
      </p:pic>
      <p:grpSp>
        <p:nvGrpSpPr>
          <p:cNvPr id="3" name="Google Shape;1312;p48">
            <a:extLst>
              <a:ext uri="{FF2B5EF4-FFF2-40B4-BE49-F238E27FC236}">
                <a16:creationId xmlns:a16="http://schemas.microsoft.com/office/drawing/2014/main" id="{7A8AC6CA-D050-72A6-10E3-37DA2B8DDF58}"/>
              </a:ext>
            </a:extLst>
          </p:cNvPr>
          <p:cNvGrpSpPr/>
          <p:nvPr/>
        </p:nvGrpSpPr>
        <p:grpSpPr>
          <a:xfrm>
            <a:off x="832757" y="427522"/>
            <a:ext cx="5666014" cy="4580164"/>
            <a:chOff x="9626723" y="5526313"/>
            <a:chExt cx="720002" cy="647256"/>
          </a:xfrm>
        </p:grpSpPr>
        <p:sp>
          <p:nvSpPr>
            <p:cNvPr id="4" name="Google Shape;1313;p48">
              <a:extLst>
                <a:ext uri="{FF2B5EF4-FFF2-40B4-BE49-F238E27FC236}">
                  <a16:creationId xmlns:a16="http://schemas.microsoft.com/office/drawing/2014/main" id="{2B989169-57CD-C14B-734A-F2C19A6AAE14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314;p48">
              <a:extLst>
                <a:ext uri="{FF2B5EF4-FFF2-40B4-BE49-F238E27FC236}">
                  <a16:creationId xmlns:a16="http://schemas.microsoft.com/office/drawing/2014/main" id="{57B0D4D0-245E-C9BF-6111-72381B7F0B78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315;p48">
              <a:extLst>
                <a:ext uri="{FF2B5EF4-FFF2-40B4-BE49-F238E27FC236}">
                  <a16:creationId xmlns:a16="http://schemas.microsoft.com/office/drawing/2014/main" id="{AC91AD40-B209-1623-EC5A-47AF40504243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316;p48">
              <a:extLst>
                <a:ext uri="{FF2B5EF4-FFF2-40B4-BE49-F238E27FC236}">
                  <a16:creationId xmlns:a16="http://schemas.microsoft.com/office/drawing/2014/main" id="{43C4F5BB-3912-EE7A-B6E9-E2C24443C308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317;p48">
              <a:extLst>
                <a:ext uri="{FF2B5EF4-FFF2-40B4-BE49-F238E27FC236}">
                  <a16:creationId xmlns:a16="http://schemas.microsoft.com/office/drawing/2014/main" id="{DD15704C-0449-0971-DEEF-A28CC8219EC8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18;p48">
              <a:extLst>
                <a:ext uri="{FF2B5EF4-FFF2-40B4-BE49-F238E27FC236}">
                  <a16:creationId xmlns:a16="http://schemas.microsoft.com/office/drawing/2014/main" id="{E422FD94-C8DC-F298-2C29-D109276030E7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19;p48">
              <a:extLst>
                <a:ext uri="{FF2B5EF4-FFF2-40B4-BE49-F238E27FC236}">
                  <a16:creationId xmlns:a16="http://schemas.microsoft.com/office/drawing/2014/main" id="{663413CE-723F-1A49-7308-C84CD6F99DBC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20;p48">
              <a:extLst>
                <a:ext uri="{FF2B5EF4-FFF2-40B4-BE49-F238E27FC236}">
                  <a16:creationId xmlns:a16="http://schemas.microsoft.com/office/drawing/2014/main" id="{E82535B4-6780-7576-09B5-3704FE8FF352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21;p48">
              <a:extLst>
                <a:ext uri="{FF2B5EF4-FFF2-40B4-BE49-F238E27FC236}">
                  <a16:creationId xmlns:a16="http://schemas.microsoft.com/office/drawing/2014/main" id="{80EE51DF-2F33-D969-7453-6325643C2AB4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22;p48">
              <a:extLst>
                <a:ext uri="{FF2B5EF4-FFF2-40B4-BE49-F238E27FC236}">
                  <a16:creationId xmlns:a16="http://schemas.microsoft.com/office/drawing/2014/main" id="{2784E1F9-B236-8D69-899F-F8BDCDDF9C7F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23;p48">
              <a:extLst>
                <a:ext uri="{FF2B5EF4-FFF2-40B4-BE49-F238E27FC236}">
                  <a16:creationId xmlns:a16="http://schemas.microsoft.com/office/drawing/2014/main" id="{0667B513-F1D1-5F57-9FC8-9E20722FEFAA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24;p48">
              <a:extLst>
                <a:ext uri="{FF2B5EF4-FFF2-40B4-BE49-F238E27FC236}">
                  <a16:creationId xmlns:a16="http://schemas.microsoft.com/office/drawing/2014/main" id="{DF35A0E3-791A-A38D-B39A-1EB384667C5B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CE70B34-3BC1-C2C3-E79F-2955DE48056A}"/>
              </a:ext>
            </a:extLst>
          </p:cNvPr>
          <p:cNvSpPr txBox="1"/>
          <p:nvPr/>
        </p:nvSpPr>
        <p:spPr>
          <a:xfrm>
            <a:off x="4226574" y="4181890"/>
            <a:ext cx="1054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Oswald" pitchFamily="2" charset="77"/>
              </a:rPr>
              <a:t>License Visibility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BF72A7-C635-D95E-CA79-168C099ED292}"/>
              </a:ext>
            </a:extLst>
          </p:cNvPr>
          <p:cNvSpPr txBox="1"/>
          <p:nvPr/>
        </p:nvSpPr>
        <p:spPr>
          <a:xfrm>
            <a:off x="1922014" y="1930612"/>
            <a:ext cx="325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600" b="1" dirty="0">
                <a:latin typeface="Oswald" pitchFamily="2" charset="77"/>
              </a:rPr>
              <a:t>Who manages license templates in your library catalog?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600" b="1" dirty="0">
              <a:latin typeface="Oswald" pitchFamily="2" charset="77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600" b="1" dirty="0">
                <a:latin typeface="Oswald" pitchFamily="2" charset="77"/>
              </a:rPr>
              <a:t>What terms of the license are most pertinent to users/staff?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600" b="1" dirty="0">
              <a:latin typeface="Oswa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383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"/>
          <p:cNvSpPr txBox="1">
            <a:spLocks noGrp="1"/>
          </p:cNvSpPr>
          <p:nvPr>
            <p:ph type="ctrTitle"/>
          </p:nvPr>
        </p:nvSpPr>
        <p:spPr>
          <a:xfrm>
            <a:off x="5695637" y="135814"/>
            <a:ext cx="318406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0" u="sng" dirty="0">
                <a:solidFill>
                  <a:schemeClr val="accent1"/>
                </a:solidFill>
              </a:rPr>
              <a:t>Takeaways</a:t>
            </a:r>
            <a:endParaRPr dirty="0"/>
          </a:p>
        </p:txBody>
      </p:sp>
      <p:pic>
        <p:nvPicPr>
          <p:cNvPr id="2" name="Graphic 1" descr="Storytelling outline">
            <a:extLst>
              <a:ext uri="{FF2B5EF4-FFF2-40B4-BE49-F238E27FC236}">
                <a16:creationId xmlns:a16="http://schemas.microsoft.com/office/drawing/2014/main" id="{D5781D77-ADF4-2D21-CB51-E5BDE6144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1487" y="1225466"/>
            <a:ext cx="924652" cy="924652"/>
          </a:xfrm>
          <a:prstGeom prst="rect">
            <a:avLst/>
          </a:prstGeom>
        </p:spPr>
      </p:pic>
      <p:grpSp>
        <p:nvGrpSpPr>
          <p:cNvPr id="3" name="Google Shape;1312;p48">
            <a:extLst>
              <a:ext uri="{FF2B5EF4-FFF2-40B4-BE49-F238E27FC236}">
                <a16:creationId xmlns:a16="http://schemas.microsoft.com/office/drawing/2014/main" id="{7A8AC6CA-D050-72A6-10E3-37DA2B8DDF58}"/>
              </a:ext>
            </a:extLst>
          </p:cNvPr>
          <p:cNvGrpSpPr/>
          <p:nvPr/>
        </p:nvGrpSpPr>
        <p:grpSpPr>
          <a:xfrm>
            <a:off x="832757" y="427522"/>
            <a:ext cx="5666014" cy="4580164"/>
            <a:chOff x="9626723" y="5526313"/>
            <a:chExt cx="720002" cy="647256"/>
          </a:xfrm>
        </p:grpSpPr>
        <p:sp>
          <p:nvSpPr>
            <p:cNvPr id="4" name="Google Shape;1313;p48">
              <a:extLst>
                <a:ext uri="{FF2B5EF4-FFF2-40B4-BE49-F238E27FC236}">
                  <a16:creationId xmlns:a16="http://schemas.microsoft.com/office/drawing/2014/main" id="{2B989169-57CD-C14B-734A-F2C19A6AAE14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314;p48">
              <a:extLst>
                <a:ext uri="{FF2B5EF4-FFF2-40B4-BE49-F238E27FC236}">
                  <a16:creationId xmlns:a16="http://schemas.microsoft.com/office/drawing/2014/main" id="{57B0D4D0-245E-C9BF-6111-72381B7F0B78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315;p48">
              <a:extLst>
                <a:ext uri="{FF2B5EF4-FFF2-40B4-BE49-F238E27FC236}">
                  <a16:creationId xmlns:a16="http://schemas.microsoft.com/office/drawing/2014/main" id="{AC91AD40-B209-1623-EC5A-47AF40504243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316;p48">
              <a:extLst>
                <a:ext uri="{FF2B5EF4-FFF2-40B4-BE49-F238E27FC236}">
                  <a16:creationId xmlns:a16="http://schemas.microsoft.com/office/drawing/2014/main" id="{43C4F5BB-3912-EE7A-B6E9-E2C24443C308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317;p48">
              <a:extLst>
                <a:ext uri="{FF2B5EF4-FFF2-40B4-BE49-F238E27FC236}">
                  <a16:creationId xmlns:a16="http://schemas.microsoft.com/office/drawing/2014/main" id="{DD15704C-0449-0971-DEEF-A28CC8219EC8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18;p48">
              <a:extLst>
                <a:ext uri="{FF2B5EF4-FFF2-40B4-BE49-F238E27FC236}">
                  <a16:creationId xmlns:a16="http://schemas.microsoft.com/office/drawing/2014/main" id="{E422FD94-C8DC-F298-2C29-D109276030E7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19;p48">
              <a:extLst>
                <a:ext uri="{FF2B5EF4-FFF2-40B4-BE49-F238E27FC236}">
                  <a16:creationId xmlns:a16="http://schemas.microsoft.com/office/drawing/2014/main" id="{663413CE-723F-1A49-7308-C84CD6F99DBC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20;p48">
              <a:extLst>
                <a:ext uri="{FF2B5EF4-FFF2-40B4-BE49-F238E27FC236}">
                  <a16:creationId xmlns:a16="http://schemas.microsoft.com/office/drawing/2014/main" id="{E82535B4-6780-7576-09B5-3704FE8FF352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21;p48">
              <a:extLst>
                <a:ext uri="{FF2B5EF4-FFF2-40B4-BE49-F238E27FC236}">
                  <a16:creationId xmlns:a16="http://schemas.microsoft.com/office/drawing/2014/main" id="{80EE51DF-2F33-D969-7453-6325643C2AB4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22;p48">
              <a:extLst>
                <a:ext uri="{FF2B5EF4-FFF2-40B4-BE49-F238E27FC236}">
                  <a16:creationId xmlns:a16="http://schemas.microsoft.com/office/drawing/2014/main" id="{2784E1F9-B236-8D69-899F-F8BDCDDF9C7F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23;p48">
              <a:extLst>
                <a:ext uri="{FF2B5EF4-FFF2-40B4-BE49-F238E27FC236}">
                  <a16:creationId xmlns:a16="http://schemas.microsoft.com/office/drawing/2014/main" id="{0667B513-F1D1-5F57-9FC8-9E20722FEFAA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24;p48">
              <a:extLst>
                <a:ext uri="{FF2B5EF4-FFF2-40B4-BE49-F238E27FC236}">
                  <a16:creationId xmlns:a16="http://schemas.microsoft.com/office/drawing/2014/main" id="{DF35A0E3-791A-A38D-B39A-1EB384667C5B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31EFB40-5F4C-8FC8-F2B5-3C36E4841944}"/>
              </a:ext>
            </a:extLst>
          </p:cNvPr>
          <p:cNvSpPr txBox="1"/>
          <p:nvPr/>
        </p:nvSpPr>
        <p:spPr>
          <a:xfrm>
            <a:off x="2056961" y="4181384"/>
            <a:ext cx="1054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Oswald" pitchFamily="2" charset="77"/>
              </a:rPr>
              <a:t>eBook Holdings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E14BF0-D5DE-ACAA-06BD-33F735F0C345}"/>
              </a:ext>
            </a:extLst>
          </p:cNvPr>
          <p:cNvSpPr txBox="1"/>
          <p:nvPr/>
        </p:nvSpPr>
        <p:spPr>
          <a:xfrm>
            <a:off x="2018748" y="1656976"/>
            <a:ext cx="3258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600" b="1" dirty="0">
                <a:latin typeface="Oswald" pitchFamily="2" charset="77"/>
              </a:rPr>
              <a:t>Who is responsible for managing your electronic holdings?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600" b="1" dirty="0">
              <a:latin typeface="Oswald" pitchFamily="2" charset="77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600" b="1" dirty="0">
                <a:latin typeface="Oswald" pitchFamily="2" charset="77"/>
              </a:rPr>
              <a:t>How will your electronic holdings be hosted? </a:t>
            </a:r>
          </a:p>
          <a:p>
            <a:pPr algn="ctr"/>
            <a:endParaRPr lang="en-US" sz="1600" b="1" dirty="0">
              <a:latin typeface="Oswald" pitchFamily="2" charset="77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600" b="1" dirty="0">
                <a:latin typeface="Oswald" pitchFamily="2" charset="77"/>
              </a:rPr>
              <a:t>What terms are needed to identify lendable titles?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600" b="1" dirty="0">
              <a:latin typeface="Oswa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463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"/>
          <p:cNvSpPr txBox="1">
            <a:spLocks noGrp="1"/>
          </p:cNvSpPr>
          <p:nvPr>
            <p:ph type="ctrTitle"/>
          </p:nvPr>
        </p:nvSpPr>
        <p:spPr>
          <a:xfrm>
            <a:off x="5695637" y="135814"/>
            <a:ext cx="318406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0" u="sng" dirty="0">
                <a:solidFill>
                  <a:schemeClr val="accent1"/>
                </a:solidFill>
              </a:rPr>
              <a:t>Takeaways</a:t>
            </a:r>
            <a:endParaRPr dirty="0"/>
          </a:p>
        </p:txBody>
      </p:sp>
      <p:pic>
        <p:nvPicPr>
          <p:cNvPr id="2" name="Graphic 1" descr="Storytelling outline">
            <a:extLst>
              <a:ext uri="{FF2B5EF4-FFF2-40B4-BE49-F238E27FC236}">
                <a16:creationId xmlns:a16="http://schemas.microsoft.com/office/drawing/2014/main" id="{D5781D77-ADF4-2D21-CB51-E5BDE6144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1487" y="1225466"/>
            <a:ext cx="924652" cy="924652"/>
          </a:xfrm>
          <a:prstGeom prst="rect">
            <a:avLst/>
          </a:prstGeom>
        </p:spPr>
      </p:pic>
      <p:grpSp>
        <p:nvGrpSpPr>
          <p:cNvPr id="3" name="Google Shape;1312;p48">
            <a:extLst>
              <a:ext uri="{FF2B5EF4-FFF2-40B4-BE49-F238E27FC236}">
                <a16:creationId xmlns:a16="http://schemas.microsoft.com/office/drawing/2014/main" id="{7A8AC6CA-D050-72A6-10E3-37DA2B8DDF58}"/>
              </a:ext>
            </a:extLst>
          </p:cNvPr>
          <p:cNvGrpSpPr/>
          <p:nvPr/>
        </p:nvGrpSpPr>
        <p:grpSpPr>
          <a:xfrm>
            <a:off x="832757" y="427522"/>
            <a:ext cx="5666014" cy="4580164"/>
            <a:chOff x="9626723" y="5526313"/>
            <a:chExt cx="720002" cy="647256"/>
          </a:xfrm>
        </p:grpSpPr>
        <p:sp>
          <p:nvSpPr>
            <p:cNvPr id="4" name="Google Shape;1313;p48">
              <a:extLst>
                <a:ext uri="{FF2B5EF4-FFF2-40B4-BE49-F238E27FC236}">
                  <a16:creationId xmlns:a16="http://schemas.microsoft.com/office/drawing/2014/main" id="{2B989169-57CD-C14B-734A-F2C19A6AAE14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314;p48">
              <a:extLst>
                <a:ext uri="{FF2B5EF4-FFF2-40B4-BE49-F238E27FC236}">
                  <a16:creationId xmlns:a16="http://schemas.microsoft.com/office/drawing/2014/main" id="{57B0D4D0-245E-C9BF-6111-72381B7F0B78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315;p48">
              <a:extLst>
                <a:ext uri="{FF2B5EF4-FFF2-40B4-BE49-F238E27FC236}">
                  <a16:creationId xmlns:a16="http://schemas.microsoft.com/office/drawing/2014/main" id="{AC91AD40-B209-1623-EC5A-47AF40504243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316;p48">
              <a:extLst>
                <a:ext uri="{FF2B5EF4-FFF2-40B4-BE49-F238E27FC236}">
                  <a16:creationId xmlns:a16="http://schemas.microsoft.com/office/drawing/2014/main" id="{43C4F5BB-3912-EE7A-B6E9-E2C24443C308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317;p48">
              <a:extLst>
                <a:ext uri="{FF2B5EF4-FFF2-40B4-BE49-F238E27FC236}">
                  <a16:creationId xmlns:a16="http://schemas.microsoft.com/office/drawing/2014/main" id="{DD15704C-0449-0971-DEEF-A28CC8219EC8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18;p48">
              <a:extLst>
                <a:ext uri="{FF2B5EF4-FFF2-40B4-BE49-F238E27FC236}">
                  <a16:creationId xmlns:a16="http://schemas.microsoft.com/office/drawing/2014/main" id="{E422FD94-C8DC-F298-2C29-D109276030E7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19;p48">
              <a:extLst>
                <a:ext uri="{FF2B5EF4-FFF2-40B4-BE49-F238E27FC236}">
                  <a16:creationId xmlns:a16="http://schemas.microsoft.com/office/drawing/2014/main" id="{663413CE-723F-1A49-7308-C84CD6F99DBC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20;p48">
              <a:extLst>
                <a:ext uri="{FF2B5EF4-FFF2-40B4-BE49-F238E27FC236}">
                  <a16:creationId xmlns:a16="http://schemas.microsoft.com/office/drawing/2014/main" id="{E82535B4-6780-7576-09B5-3704FE8FF352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21;p48">
              <a:extLst>
                <a:ext uri="{FF2B5EF4-FFF2-40B4-BE49-F238E27FC236}">
                  <a16:creationId xmlns:a16="http://schemas.microsoft.com/office/drawing/2014/main" id="{80EE51DF-2F33-D969-7453-6325643C2AB4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22;p48">
              <a:extLst>
                <a:ext uri="{FF2B5EF4-FFF2-40B4-BE49-F238E27FC236}">
                  <a16:creationId xmlns:a16="http://schemas.microsoft.com/office/drawing/2014/main" id="{2784E1F9-B236-8D69-899F-F8BDCDDF9C7F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23;p48">
              <a:extLst>
                <a:ext uri="{FF2B5EF4-FFF2-40B4-BE49-F238E27FC236}">
                  <a16:creationId xmlns:a16="http://schemas.microsoft.com/office/drawing/2014/main" id="{0667B513-F1D1-5F57-9FC8-9E20722FEFAA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24;p48">
              <a:extLst>
                <a:ext uri="{FF2B5EF4-FFF2-40B4-BE49-F238E27FC236}">
                  <a16:creationId xmlns:a16="http://schemas.microsoft.com/office/drawing/2014/main" id="{DF35A0E3-791A-A38D-B39A-1EB384667C5B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CFFCB26-6B98-6A4C-69BB-EE63F80F84CC}"/>
              </a:ext>
            </a:extLst>
          </p:cNvPr>
          <p:cNvSpPr txBox="1"/>
          <p:nvPr/>
        </p:nvSpPr>
        <p:spPr>
          <a:xfrm>
            <a:off x="930598" y="2420099"/>
            <a:ext cx="112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Oswald" pitchFamily="2" charset="77"/>
              </a:rPr>
              <a:t>General Considerations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7461AE-DE56-5D93-5BB6-DE0CA7D107F7}"/>
              </a:ext>
            </a:extLst>
          </p:cNvPr>
          <p:cNvSpPr txBox="1"/>
          <p:nvPr/>
        </p:nvSpPr>
        <p:spPr>
          <a:xfrm>
            <a:off x="2050073" y="1578241"/>
            <a:ext cx="3258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600" b="1" dirty="0">
                <a:latin typeface="Oswald" pitchFamily="2" charset="77"/>
              </a:rPr>
              <a:t>Who are the essential stakeholders to implement eBook Lending in my library?</a:t>
            </a:r>
          </a:p>
          <a:p>
            <a:pPr algn="ctr"/>
            <a:endParaRPr lang="en-US" sz="1600" b="1" dirty="0">
              <a:latin typeface="Oswald" pitchFamily="2" charset="77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600" b="1" dirty="0">
                <a:latin typeface="Oswald" pitchFamily="2" charset="77"/>
              </a:rPr>
              <a:t>How do I effectively plan to execute this process?</a:t>
            </a:r>
          </a:p>
          <a:p>
            <a:pPr algn="ctr"/>
            <a:endParaRPr lang="en-US" sz="1600" b="1" dirty="0">
              <a:latin typeface="Oswald" pitchFamily="2" charset="77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600" b="1" dirty="0">
                <a:latin typeface="Oswald" pitchFamily="2" charset="77"/>
              </a:rPr>
              <a:t>How sustainable will these processes be long term?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600" b="1" dirty="0">
              <a:latin typeface="Oswa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96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"/>
          <p:cNvSpPr txBox="1">
            <a:spLocks noGrp="1"/>
          </p:cNvSpPr>
          <p:nvPr>
            <p:ph type="ctrTitle"/>
          </p:nvPr>
        </p:nvSpPr>
        <p:spPr>
          <a:xfrm>
            <a:off x="2147777" y="65666"/>
            <a:ext cx="6996223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0" u="sng" dirty="0">
                <a:solidFill>
                  <a:schemeClr val="accent1"/>
                </a:solidFill>
              </a:rPr>
              <a:t>Is it worth all the trouble?</a:t>
            </a:r>
            <a:endParaRPr sz="5400" dirty="0"/>
          </a:p>
        </p:txBody>
      </p:sp>
      <p:pic>
        <p:nvPicPr>
          <p:cNvPr id="2" name="Graphic 1" descr="Storytelling outline">
            <a:extLst>
              <a:ext uri="{FF2B5EF4-FFF2-40B4-BE49-F238E27FC236}">
                <a16:creationId xmlns:a16="http://schemas.microsoft.com/office/drawing/2014/main" id="{D5781D77-ADF4-2D21-CB51-E5BDE6144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1487" y="1225466"/>
            <a:ext cx="924652" cy="9246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3924CA-A990-4A88-DA67-1249556A8B8D}"/>
              </a:ext>
            </a:extLst>
          </p:cNvPr>
          <p:cNvSpPr txBox="1"/>
          <p:nvPr/>
        </p:nvSpPr>
        <p:spPr>
          <a:xfrm>
            <a:off x="1599247" y="1592099"/>
            <a:ext cx="444440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tx1"/>
                </a:solidFill>
                <a:latin typeface="Oswald" pitchFamily="2" charset="77"/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1681162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"/>
          <p:cNvSpPr txBox="1">
            <a:spLocks noGrp="1"/>
          </p:cNvSpPr>
          <p:nvPr>
            <p:ph type="ctrTitle"/>
          </p:nvPr>
        </p:nvSpPr>
        <p:spPr>
          <a:xfrm>
            <a:off x="2106387" y="65666"/>
            <a:ext cx="57558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0" u="sng" dirty="0">
                <a:solidFill>
                  <a:schemeClr val="accent1"/>
                </a:solidFill>
              </a:rPr>
              <a:t>References/Resources</a:t>
            </a:r>
            <a:endParaRPr sz="5400" dirty="0"/>
          </a:p>
        </p:txBody>
      </p:sp>
      <p:pic>
        <p:nvPicPr>
          <p:cNvPr id="2" name="Graphic 1" descr="Storytelling outline">
            <a:extLst>
              <a:ext uri="{FF2B5EF4-FFF2-40B4-BE49-F238E27FC236}">
                <a16:creationId xmlns:a16="http://schemas.microsoft.com/office/drawing/2014/main" id="{D5781D77-ADF4-2D21-CB51-E5BDE6144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8058" y="131721"/>
            <a:ext cx="924652" cy="9246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F06754-44E1-07CE-2447-97B28939F69A}"/>
              </a:ext>
            </a:extLst>
          </p:cNvPr>
          <p:cNvSpPr txBox="1"/>
          <p:nvPr/>
        </p:nvSpPr>
        <p:spPr>
          <a:xfrm>
            <a:off x="97971" y="1225466"/>
            <a:ext cx="86051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chemeClr val="tx1"/>
                </a:solidFill>
              </a:rPr>
              <a:t>Brittain</a:t>
            </a:r>
            <a:r>
              <a:rPr lang="en-US" sz="1050" dirty="0">
                <a:solidFill>
                  <a:schemeClr val="tx1"/>
                </a:solidFill>
              </a:rPr>
              <a:t>, B. (2022, June 14). </a:t>
            </a:r>
            <a:r>
              <a:rPr lang="en-US" sz="1050" i="1" dirty="0">
                <a:solidFill>
                  <a:schemeClr val="tx1"/>
                </a:solidFill>
              </a:rPr>
              <a:t>Maryland </a:t>
            </a:r>
            <a:r>
              <a:rPr lang="en-US" sz="1050" i="1" dirty="0" err="1">
                <a:solidFill>
                  <a:schemeClr val="tx1"/>
                </a:solidFill>
              </a:rPr>
              <a:t>ebook</a:t>
            </a:r>
            <a:r>
              <a:rPr lang="en-US" sz="1050" i="1" dirty="0">
                <a:solidFill>
                  <a:schemeClr val="tx1"/>
                </a:solidFill>
              </a:rPr>
              <a:t> licensing law is unconstitutional, U.S. court rules.</a:t>
            </a:r>
            <a:r>
              <a:rPr lang="en-US" sz="1050" dirty="0">
                <a:solidFill>
                  <a:schemeClr val="tx1"/>
                </a:solidFill>
              </a:rPr>
              <a:t> Reuters. </a:t>
            </a:r>
            <a:r>
              <a:rPr lang="en-US" sz="1050" dirty="0"/>
              <a:t>	</a:t>
            </a:r>
            <a:r>
              <a:rPr lang="en-US" sz="1050" dirty="0">
                <a:hlinkClick r:id="rId5"/>
              </a:rPr>
              <a:t>https://www.reuters.com/legal/litigation/maryland-ebook-licensing-law-is-unconstitutional-us-court-rules-2022-06-</a:t>
            </a:r>
            <a:r>
              <a:rPr lang="en-US" sz="1050" dirty="0"/>
              <a:t>	</a:t>
            </a:r>
            <a:r>
              <a:rPr lang="en-US" sz="1050" dirty="0">
                <a:hlinkClick r:id="rId6"/>
              </a:rPr>
              <a:t>14/#:~:text=(Reuters)%20%2D%20A%20federal%20court,and%20digital%20audiobooks%20is%20unconstitutional</a:t>
            </a:r>
            <a:r>
              <a:rPr lang="en-US" sz="1050" dirty="0"/>
              <a:t>.</a:t>
            </a:r>
          </a:p>
          <a:p>
            <a:endParaRPr lang="en-US" sz="1050" dirty="0"/>
          </a:p>
          <a:p>
            <a:r>
              <a:rPr lang="en-US" sz="1050" dirty="0" err="1">
                <a:solidFill>
                  <a:schemeClr val="tx1"/>
                </a:solidFill>
              </a:rPr>
              <a:t>CharlestonConference</a:t>
            </a:r>
            <a:r>
              <a:rPr lang="en-US" sz="1050" dirty="0">
                <a:solidFill>
                  <a:schemeClr val="tx1"/>
                </a:solidFill>
              </a:rPr>
              <a:t>. (2021, June 4). </a:t>
            </a:r>
            <a:r>
              <a:rPr lang="en-US" sz="1050" i="1" dirty="0">
                <a:solidFill>
                  <a:schemeClr val="tx1"/>
                </a:solidFill>
              </a:rPr>
              <a:t>Transformative approaches to whole </a:t>
            </a:r>
            <a:r>
              <a:rPr lang="en-US" sz="1050" i="1" dirty="0" err="1">
                <a:solidFill>
                  <a:schemeClr val="tx1"/>
                </a:solidFill>
              </a:rPr>
              <a:t>ebook</a:t>
            </a:r>
            <a:r>
              <a:rPr lang="en-US" sz="1050" i="1" dirty="0">
                <a:solidFill>
                  <a:schemeClr val="tx1"/>
                </a:solidFill>
              </a:rPr>
              <a:t> lending</a:t>
            </a:r>
            <a:r>
              <a:rPr lang="en-US" sz="1050" dirty="0">
                <a:solidFill>
                  <a:schemeClr val="tx1"/>
                </a:solidFill>
              </a:rPr>
              <a:t>. [Video]. YouTube. </a:t>
            </a:r>
            <a:r>
              <a:rPr lang="en-US" sz="1050" dirty="0"/>
              <a:t>	</a:t>
            </a:r>
            <a:r>
              <a:rPr lang="en-US" sz="1050" dirty="0">
                <a:hlinkClick r:id="rId7"/>
              </a:rPr>
              <a:t>https://www.youtube.com/watch?v=3bxJD8raRpc&amp;ab_channel=CharlestonConference</a:t>
            </a:r>
            <a:r>
              <a:rPr lang="en-US" sz="1050" dirty="0"/>
              <a:t> </a:t>
            </a:r>
          </a:p>
          <a:p>
            <a:endParaRPr lang="en-US" sz="1050" dirty="0"/>
          </a:p>
          <a:p>
            <a:r>
              <a:rPr lang="en-US" sz="1050" dirty="0" err="1">
                <a:solidFill>
                  <a:schemeClr val="tx1"/>
                </a:solidFill>
              </a:rPr>
              <a:t>Kroes</a:t>
            </a:r>
            <a:r>
              <a:rPr lang="en-US" sz="1050" dirty="0">
                <a:solidFill>
                  <a:schemeClr val="tx1"/>
                </a:solidFill>
              </a:rPr>
              <a:t>-Li, Kara. (2022, March 8) </a:t>
            </a:r>
            <a:r>
              <a:rPr lang="en-US" sz="1050" dirty="0" err="1">
                <a:solidFill>
                  <a:schemeClr val="tx1"/>
                </a:solidFill>
              </a:rPr>
              <a:t>Ebooks</a:t>
            </a:r>
            <a:r>
              <a:rPr lang="en-US" sz="1050" dirty="0">
                <a:solidFill>
                  <a:schemeClr val="tx1"/>
                </a:solidFill>
              </a:rPr>
              <a:t> in academic libraries: Tomorrow’s challenges and tomorrow’s opportunities</a:t>
            </a:r>
            <a:r>
              <a:rPr lang="en-US" sz="1050" i="1" dirty="0">
                <a:solidFill>
                  <a:schemeClr val="tx1"/>
                </a:solidFill>
              </a:rPr>
              <a:t>.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i="1" dirty="0">
                <a:solidFill>
                  <a:schemeClr val="tx1"/>
                </a:solidFill>
              </a:rPr>
              <a:t>Against the Grain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i="1" dirty="0">
                <a:solidFill>
                  <a:schemeClr val="tx1"/>
                </a:solidFill>
              </a:rPr>
              <a:t>34</a:t>
            </a:r>
            <a:r>
              <a:rPr lang="en-US" sz="1050" dirty="0">
                <a:solidFill>
                  <a:schemeClr val="tx1"/>
                </a:solidFill>
              </a:rPr>
              <a:t>(1), 	12-14. </a:t>
            </a:r>
            <a:r>
              <a:rPr lang="en-US" sz="1050" dirty="0">
                <a:hlinkClick r:id="rId8"/>
              </a:rPr>
              <a:t>https://www.charleston-hub.com/2022/03/ebooks-in-academic-libraries-todays-challenges-and-tomorrows-opportunities/</a:t>
            </a:r>
            <a:r>
              <a:rPr lang="en-US" sz="1050" dirty="0"/>
              <a:t> </a:t>
            </a:r>
          </a:p>
          <a:p>
            <a:endParaRPr lang="en-US" sz="1050" dirty="0"/>
          </a:p>
          <a:p>
            <a:r>
              <a:rPr lang="en-US" sz="1050" dirty="0">
                <a:solidFill>
                  <a:schemeClr val="tx1"/>
                </a:solidFill>
              </a:rPr>
              <a:t>ProQuest Video. (2022, February 24). </a:t>
            </a:r>
            <a:r>
              <a:rPr lang="en-US" sz="1050" i="1" dirty="0">
                <a:solidFill>
                  <a:schemeClr val="tx1"/>
                </a:solidFill>
              </a:rPr>
              <a:t>The key to modern resource sharing: Whole </a:t>
            </a:r>
            <a:r>
              <a:rPr lang="en-US" sz="1050" i="1" dirty="0" err="1">
                <a:solidFill>
                  <a:schemeClr val="tx1"/>
                </a:solidFill>
              </a:rPr>
              <a:t>ebook</a:t>
            </a:r>
            <a:r>
              <a:rPr lang="en-US" sz="1050" i="1" dirty="0">
                <a:solidFill>
                  <a:schemeClr val="tx1"/>
                </a:solidFill>
              </a:rPr>
              <a:t> lending and more. </a:t>
            </a:r>
            <a:r>
              <a:rPr lang="en-US" sz="1050" dirty="0">
                <a:solidFill>
                  <a:schemeClr val="tx1"/>
                </a:solidFill>
              </a:rPr>
              <a:t>[Video]. YouTube. </a:t>
            </a:r>
            <a:r>
              <a:rPr lang="en-US" sz="1050" dirty="0"/>
              <a:t>	</a:t>
            </a:r>
            <a:r>
              <a:rPr lang="en-US" sz="1050" dirty="0">
                <a:hlinkClick r:id="rId9"/>
              </a:rPr>
              <a:t>https://www.youtube.com/watch?v=yRrJDRj13xs&amp;ab_channel=ProQuestVideo</a:t>
            </a:r>
            <a:r>
              <a:rPr lang="en-US" sz="1050" dirty="0"/>
              <a:t> </a:t>
            </a:r>
          </a:p>
          <a:p>
            <a:endParaRPr lang="en-US" sz="1050" dirty="0"/>
          </a:p>
          <a:p>
            <a:r>
              <a:rPr lang="en-US" sz="1050" dirty="0">
                <a:solidFill>
                  <a:schemeClr val="tx1"/>
                </a:solidFill>
              </a:rPr>
              <a:t>Rodriguez, M., McNeil, E., &amp; </a:t>
            </a:r>
            <a:r>
              <a:rPr lang="en-US" sz="1050" dirty="0" err="1">
                <a:solidFill>
                  <a:schemeClr val="tx1"/>
                </a:solidFill>
              </a:rPr>
              <a:t>Huzarewicz</a:t>
            </a:r>
            <a:r>
              <a:rPr lang="en-US" sz="1050" dirty="0">
                <a:solidFill>
                  <a:schemeClr val="tx1"/>
                </a:solidFill>
              </a:rPr>
              <a:t>, S. (2020). </a:t>
            </a:r>
            <a:r>
              <a:rPr lang="en-US" sz="1050" i="1" dirty="0">
                <a:solidFill>
                  <a:schemeClr val="tx1"/>
                </a:solidFill>
              </a:rPr>
              <a:t>Interlibrary lending of whole </a:t>
            </a:r>
            <a:r>
              <a:rPr lang="en-US" sz="1050" i="1" dirty="0" err="1">
                <a:solidFill>
                  <a:schemeClr val="tx1"/>
                </a:solidFill>
              </a:rPr>
              <a:t>ebooks</a:t>
            </a:r>
            <a:r>
              <a:rPr lang="en-US" sz="1050" dirty="0">
                <a:solidFill>
                  <a:schemeClr val="tx1"/>
                </a:solidFill>
              </a:rPr>
              <a:t>. </a:t>
            </a:r>
            <a:r>
              <a:rPr lang="en-US" sz="1050" dirty="0" err="1">
                <a:solidFill>
                  <a:schemeClr val="tx1"/>
                </a:solidFill>
              </a:rPr>
              <a:t>OpenCommons@UConn</a:t>
            </a:r>
            <a:r>
              <a:rPr lang="en-US" sz="1050" dirty="0">
                <a:solidFill>
                  <a:schemeClr val="tx1"/>
                </a:solidFill>
              </a:rPr>
              <a:t>. </a:t>
            </a:r>
            <a:r>
              <a:rPr lang="en-US" sz="1050" dirty="0"/>
              <a:t>	</a:t>
            </a:r>
            <a:r>
              <a:rPr lang="en-US" sz="1050" dirty="0">
                <a:hlinkClick r:id="rId10"/>
              </a:rPr>
              <a:t>https://opencommons.uconn.edu/libr_pres/53/</a:t>
            </a:r>
            <a:r>
              <a:rPr lang="en-US" sz="1050" dirty="0"/>
              <a:t> </a:t>
            </a:r>
          </a:p>
          <a:p>
            <a:endParaRPr lang="en-US" sz="1050" dirty="0"/>
          </a:p>
          <a:p>
            <a:r>
              <a:rPr lang="en-US" sz="1050" dirty="0">
                <a:solidFill>
                  <a:schemeClr val="tx1"/>
                </a:solidFill>
              </a:rPr>
              <a:t>Rodriguez, M. (2021, September 30). Licensing and interlibrary lending of whole </a:t>
            </a:r>
            <a:r>
              <a:rPr lang="en-US" sz="1050" dirty="0" err="1">
                <a:solidFill>
                  <a:schemeClr val="tx1"/>
                </a:solidFill>
              </a:rPr>
              <a:t>ebooks</a:t>
            </a:r>
            <a:r>
              <a:rPr lang="en-US" sz="1050" dirty="0">
                <a:solidFill>
                  <a:schemeClr val="tx1"/>
                </a:solidFill>
              </a:rPr>
              <a:t>. </a:t>
            </a:r>
            <a:r>
              <a:rPr lang="en-US" sz="1050" i="1" dirty="0">
                <a:solidFill>
                  <a:schemeClr val="tx1"/>
                </a:solidFill>
              </a:rPr>
              <a:t>Against the Grain 33</a:t>
            </a:r>
            <a:r>
              <a:rPr lang="en-US" sz="1050" dirty="0">
                <a:solidFill>
                  <a:schemeClr val="tx1"/>
                </a:solidFill>
              </a:rPr>
              <a:t>(4), 17-18.  </a:t>
            </a:r>
            <a:r>
              <a:rPr lang="en-US" sz="1050" dirty="0"/>
              <a:t>	</a:t>
            </a:r>
            <a:r>
              <a:rPr lang="en-US" sz="1050" dirty="0">
                <a:hlinkClick r:id="rId11"/>
              </a:rPr>
              <a:t>https://www.</a:t>
            </a:r>
            <a:r>
              <a:rPr lang="en-US" sz="1050" u="sng" dirty="0">
                <a:hlinkClick r:id="rId11"/>
              </a:rPr>
              <a:t>charlestonhub</a:t>
            </a:r>
            <a:r>
              <a:rPr lang="en-US" sz="1050" dirty="0">
                <a:hlinkClick r:id="rId11"/>
              </a:rPr>
              <a:t>.com/2021/09/licensing-and-interlibrary-lending-of-whole-ebooks/</a:t>
            </a:r>
            <a:r>
              <a:rPr lang="en-US" sz="1050" dirty="0"/>
              <a:t> </a:t>
            </a:r>
          </a:p>
          <a:p>
            <a:endParaRPr lang="en-US" sz="1050" dirty="0"/>
          </a:p>
          <a:p>
            <a:r>
              <a:rPr lang="en-US" sz="1050" dirty="0">
                <a:solidFill>
                  <a:schemeClr val="tx1"/>
                </a:solidFill>
              </a:rPr>
              <a:t>VIVA. (n.d.). </a:t>
            </a:r>
            <a:r>
              <a:rPr lang="en-US" sz="1050" i="1" dirty="0">
                <a:solidFill>
                  <a:schemeClr val="tx1"/>
                </a:solidFill>
              </a:rPr>
              <a:t>VIVA whole </a:t>
            </a:r>
            <a:r>
              <a:rPr lang="en-US" sz="1050" i="1" dirty="0" err="1">
                <a:solidFill>
                  <a:schemeClr val="tx1"/>
                </a:solidFill>
              </a:rPr>
              <a:t>ebook</a:t>
            </a:r>
            <a:r>
              <a:rPr lang="en-US" sz="1050" i="1" dirty="0">
                <a:solidFill>
                  <a:schemeClr val="tx1"/>
                </a:solidFill>
              </a:rPr>
              <a:t> interlibrary loan recommendations</a:t>
            </a:r>
            <a:r>
              <a:rPr lang="en-US" sz="1050" dirty="0">
                <a:solidFill>
                  <a:schemeClr val="tx1"/>
                </a:solidFill>
              </a:rPr>
              <a:t>. </a:t>
            </a:r>
            <a:r>
              <a:rPr lang="en-US" sz="1050" dirty="0">
                <a:hlinkClick r:id="rId12"/>
              </a:rPr>
              <a:t>https://vivalib.org/c.php?g=836990&amp;p=6096678</a:t>
            </a:r>
            <a:r>
              <a:rPr 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409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>
            <a:spLocks noGrp="1"/>
          </p:cNvSpPr>
          <p:nvPr>
            <p:ph type="title" idx="4294967295"/>
          </p:nvPr>
        </p:nvSpPr>
        <p:spPr>
          <a:xfrm>
            <a:off x="2089814" y="379629"/>
            <a:ext cx="4225925" cy="8756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u="sng" dirty="0">
                <a:solidFill>
                  <a:srgbClr val="FFFFFF"/>
                </a:solidFill>
              </a:rPr>
              <a:t>Thank you!</a:t>
            </a:r>
            <a:endParaRPr sz="6600" dirty="0">
              <a:solidFill>
                <a:srgbClr val="FFFFFF"/>
              </a:solidFill>
            </a:endParaRPr>
          </a:p>
        </p:txBody>
      </p:sp>
      <p:pic>
        <p:nvPicPr>
          <p:cNvPr id="2" name="Graphic 1" descr="Storytelling outline">
            <a:extLst>
              <a:ext uri="{FF2B5EF4-FFF2-40B4-BE49-F238E27FC236}">
                <a16:creationId xmlns:a16="http://schemas.microsoft.com/office/drawing/2014/main" id="{CB4FF22D-D5A3-08E1-D2EA-64BFF3679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191" y="3544044"/>
            <a:ext cx="1424763" cy="1424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1780FB-00E7-1888-9DDC-C95FBA041D42}"/>
              </a:ext>
            </a:extLst>
          </p:cNvPr>
          <p:cNvSpPr txBox="1"/>
          <p:nvPr/>
        </p:nvSpPr>
        <p:spPr>
          <a:xfrm>
            <a:off x="2396937" y="4014700"/>
            <a:ext cx="36116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Oswald" pitchFamily="2" charset="77"/>
              </a:rPr>
              <a:t>Let’s connect!</a:t>
            </a:r>
          </a:p>
          <a:p>
            <a:pPr algn="ctr"/>
            <a:r>
              <a:rPr lang="en-US" sz="2800" dirty="0" err="1">
                <a:solidFill>
                  <a:srgbClr val="FFFFFF"/>
                </a:solidFill>
                <a:latin typeface="Oswald" pitchFamily="2" charset="77"/>
              </a:rPr>
              <a:t>Marc.Hoffeditz@tufts.edu</a:t>
            </a:r>
            <a:endParaRPr lang="en-US" sz="2800" dirty="0">
              <a:latin typeface="Oswald" pitchFamily="2" charset="77"/>
            </a:endParaRPr>
          </a:p>
        </p:txBody>
      </p:sp>
      <p:sp>
        <p:nvSpPr>
          <p:cNvPr id="5" name="Google Shape;254;p22">
            <a:extLst>
              <a:ext uri="{FF2B5EF4-FFF2-40B4-BE49-F238E27FC236}">
                <a16:creationId xmlns:a16="http://schemas.microsoft.com/office/drawing/2014/main" id="{07F7CFD4-049D-7281-6225-B7E64E7A88F9}"/>
              </a:ext>
            </a:extLst>
          </p:cNvPr>
          <p:cNvSpPr txBox="1">
            <a:spLocks/>
          </p:cNvSpPr>
          <p:nvPr/>
        </p:nvSpPr>
        <p:spPr>
          <a:xfrm>
            <a:off x="2555629" y="1696147"/>
            <a:ext cx="3294296" cy="87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en-US" sz="4800" dirty="0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74798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6DB0-5A9F-EEE4-3D94-9AA30FAC0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425" y="1035425"/>
            <a:ext cx="5900054" cy="680700"/>
          </a:xfrm>
        </p:spPr>
        <p:txBody>
          <a:bodyPr/>
          <a:lstStyle/>
          <a:p>
            <a:r>
              <a:rPr lang="en-US" dirty="0"/>
              <a:t>Libraries @ Tufts University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50B4B-2D35-0295-E042-0F4E4F33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425" y="1477736"/>
            <a:ext cx="5760300" cy="3551464"/>
          </a:xfrm>
        </p:spPr>
        <p:txBody>
          <a:bodyPr/>
          <a:lstStyle/>
          <a:p>
            <a:r>
              <a:rPr lang="en-US" dirty="0"/>
              <a:t>4 main campuses (Boston, Medford, Grafton)</a:t>
            </a:r>
          </a:p>
          <a:p>
            <a:r>
              <a:rPr lang="en-US" dirty="0"/>
              <a:t>6 libraries</a:t>
            </a:r>
          </a:p>
          <a:p>
            <a:pPr lvl="1"/>
            <a:r>
              <a:rPr lang="en-US" dirty="0"/>
              <a:t>Tisch (Arts, Sciences &amp; Engineering)</a:t>
            </a:r>
          </a:p>
          <a:p>
            <a:pPr lvl="1"/>
            <a:r>
              <a:rPr lang="en-US" b="1" dirty="0"/>
              <a:t>Ginn (Global Affairs)</a:t>
            </a:r>
          </a:p>
          <a:p>
            <a:pPr lvl="1"/>
            <a:r>
              <a:rPr lang="en-US" dirty="0"/>
              <a:t>Hirsh (Health Sciences)</a:t>
            </a:r>
          </a:p>
          <a:p>
            <a:pPr lvl="1"/>
            <a:r>
              <a:rPr lang="en-US" dirty="0"/>
              <a:t>Clark Jr. (Fine Arts/SMFA)</a:t>
            </a:r>
          </a:p>
          <a:p>
            <a:pPr lvl="1"/>
            <a:r>
              <a:rPr lang="en-US" dirty="0"/>
              <a:t>Cummings (Veterinary Medicine)</a:t>
            </a:r>
          </a:p>
          <a:p>
            <a:pPr lvl="1"/>
            <a:r>
              <a:rPr lang="en-US" dirty="0"/>
              <a:t>Lilly (Music)</a:t>
            </a:r>
          </a:p>
          <a:p>
            <a:r>
              <a:rPr lang="en-US" dirty="0"/>
              <a:t>Members of Boston Library Consortium (BLC)</a:t>
            </a:r>
          </a:p>
        </p:txBody>
      </p:sp>
    </p:spTree>
    <p:extLst>
      <p:ext uri="{BB962C8B-B14F-4D97-AF65-F5344CB8AC3E}">
        <p14:creationId xmlns:p14="http://schemas.microsoft.com/office/powerpoint/2010/main" val="4272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6DB0-5A9F-EEE4-3D94-9AA30FAC0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425" y="1035425"/>
            <a:ext cx="5900054" cy="680700"/>
          </a:xfrm>
        </p:spPr>
        <p:txBody>
          <a:bodyPr/>
          <a:lstStyle/>
          <a:p>
            <a:r>
              <a:rPr lang="en-US" dirty="0"/>
              <a:t>Libraries @ Tufts University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50B4B-2D35-0295-E042-0F4E4F33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425" y="1477736"/>
            <a:ext cx="5760300" cy="3551464"/>
          </a:xfrm>
        </p:spPr>
        <p:txBody>
          <a:bodyPr/>
          <a:lstStyle/>
          <a:p>
            <a:r>
              <a:rPr lang="en-US" dirty="0"/>
              <a:t>4 ILL Departments</a:t>
            </a:r>
          </a:p>
          <a:p>
            <a:r>
              <a:rPr lang="en-US" dirty="0"/>
              <a:t>Resource Sharing Team (RST)</a:t>
            </a:r>
          </a:p>
          <a:p>
            <a:r>
              <a:rPr lang="en-US" dirty="0"/>
              <a:t>Systems</a:t>
            </a:r>
          </a:p>
          <a:p>
            <a:pPr lvl="1"/>
            <a:r>
              <a:rPr lang="en-US" dirty="0" err="1"/>
              <a:t>ILLiad</a:t>
            </a:r>
            <a:endParaRPr lang="en-US" dirty="0"/>
          </a:p>
          <a:p>
            <a:pPr lvl="1"/>
            <a:r>
              <a:rPr lang="en-US" dirty="0" err="1"/>
              <a:t>RapidILL</a:t>
            </a:r>
            <a:endParaRPr lang="en-US" dirty="0"/>
          </a:p>
          <a:p>
            <a:pPr lvl="1"/>
            <a:r>
              <a:rPr lang="en-US" dirty="0"/>
              <a:t>IDS Project</a:t>
            </a:r>
          </a:p>
          <a:p>
            <a:pPr lvl="1"/>
            <a:r>
              <a:rPr lang="en-US" dirty="0"/>
              <a:t>OCLC</a:t>
            </a:r>
          </a:p>
          <a:p>
            <a:pPr lvl="1"/>
            <a:r>
              <a:rPr lang="en-US" dirty="0"/>
              <a:t>Alma/Primo</a:t>
            </a:r>
          </a:p>
        </p:txBody>
      </p:sp>
    </p:spTree>
    <p:extLst>
      <p:ext uri="{BB962C8B-B14F-4D97-AF65-F5344CB8AC3E}">
        <p14:creationId xmlns:p14="http://schemas.microsoft.com/office/powerpoint/2010/main" val="246444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6DB0-5A9F-EEE4-3D94-9AA30FAC0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425" y="1035425"/>
            <a:ext cx="5900054" cy="680700"/>
          </a:xfrm>
        </p:spPr>
        <p:txBody>
          <a:bodyPr/>
          <a:lstStyle/>
          <a:p>
            <a:r>
              <a:rPr lang="en-US" dirty="0"/>
              <a:t>Why now?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50B4B-2D35-0295-E042-0F4E4F33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424" y="1477736"/>
            <a:ext cx="6398075" cy="2630339"/>
          </a:xfrm>
        </p:spPr>
        <p:txBody>
          <a:bodyPr/>
          <a:lstStyle/>
          <a:p>
            <a:r>
              <a:rPr lang="en-US" sz="1800" dirty="0"/>
              <a:t>Further develops our ILL lending capabilities</a:t>
            </a:r>
          </a:p>
          <a:p>
            <a:pPr marL="101600" indent="0">
              <a:buNone/>
            </a:pPr>
            <a:endParaRPr lang="en-US" sz="1800" dirty="0"/>
          </a:p>
          <a:p>
            <a:r>
              <a:rPr lang="en-US" sz="1800" dirty="0"/>
              <a:t>Cost/time savings potential</a:t>
            </a:r>
          </a:p>
          <a:p>
            <a:pPr marL="101600" indent="0">
              <a:buNone/>
            </a:pPr>
            <a:endParaRPr lang="en-US" sz="1800" dirty="0"/>
          </a:p>
          <a:p>
            <a:r>
              <a:rPr lang="en-US" sz="1800" dirty="0"/>
              <a:t>Opportunity to collaborate with other Tufts Library Teams</a:t>
            </a:r>
          </a:p>
          <a:p>
            <a:pPr marL="101600" indent="0">
              <a:buNone/>
            </a:pPr>
            <a:endParaRPr lang="en-US" sz="1800" dirty="0"/>
          </a:p>
          <a:p>
            <a:r>
              <a:rPr lang="en-US" sz="1800" dirty="0"/>
              <a:t>Environment seems ripe to investigate/implement</a:t>
            </a:r>
          </a:p>
        </p:txBody>
      </p:sp>
    </p:spTree>
    <p:extLst>
      <p:ext uri="{BB962C8B-B14F-4D97-AF65-F5344CB8AC3E}">
        <p14:creationId xmlns:p14="http://schemas.microsoft.com/office/powerpoint/2010/main" val="235971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"/>
          <p:cNvSpPr txBox="1">
            <a:spLocks noGrp="1"/>
          </p:cNvSpPr>
          <p:nvPr>
            <p:ph type="title"/>
          </p:nvPr>
        </p:nvSpPr>
        <p:spPr>
          <a:xfrm>
            <a:off x="1031424" y="1149725"/>
            <a:ext cx="5940875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eBook Lending Implementation Plan</a:t>
            </a:r>
            <a:endParaRPr dirty="0"/>
          </a:p>
        </p:txBody>
      </p:sp>
      <p:sp>
        <p:nvSpPr>
          <p:cNvPr id="309" name="Google Shape;309;p28"/>
          <p:cNvSpPr/>
          <p:nvPr/>
        </p:nvSpPr>
        <p:spPr>
          <a:xfrm>
            <a:off x="653738" y="1908057"/>
            <a:ext cx="2285406" cy="1852200"/>
          </a:xfrm>
          <a:prstGeom prst="homePlate">
            <a:avLst>
              <a:gd name="adj" fmla="val 3012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Phase 1: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Information Gathering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0" name="Google Shape;310;p28"/>
          <p:cNvSpPr/>
          <p:nvPr/>
        </p:nvSpPr>
        <p:spPr>
          <a:xfrm>
            <a:off x="2638542" y="1908057"/>
            <a:ext cx="2546066" cy="1852200"/>
          </a:xfrm>
          <a:prstGeom prst="chevron">
            <a:avLst>
              <a:gd name="adj" fmla="val 2985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Phase 2: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Planning &amp; Preparation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800" b="1" dirty="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1" name="Google Shape;311;p28"/>
          <p:cNvSpPr/>
          <p:nvPr/>
        </p:nvSpPr>
        <p:spPr>
          <a:xfrm>
            <a:off x="4872902" y="1908057"/>
            <a:ext cx="2768870" cy="1852200"/>
          </a:xfrm>
          <a:prstGeom prst="chevron">
            <a:avLst>
              <a:gd name="adj" fmla="val 2985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Phase 3:</a:t>
            </a:r>
            <a:endParaRPr lang="en" sz="1800" dirty="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Testing &amp;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Implementation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>
            <a:spLocks noGrp="1"/>
          </p:cNvSpPr>
          <p:nvPr>
            <p:ph type="body" idx="4294967295"/>
          </p:nvPr>
        </p:nvSpPr>
        <p:spPr>
          <a:xfrm>
            <a:off x="1384418" y="1741080"/>
            <a:ext cx="6107832" cy="19590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u="sng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PHASE 1: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Information Gathering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Let’s get started!</a:t>
            </a:r>
          </a:p>
        </p:txBody>
      </p:sp>
      <p:pic>
        <p:nvPicPr>
          <p:cNvPr id="3" name="Graphic 2" descr="Map with pin with solid fill">
            <a:extLst>
              <a:ext uri="{FF2B5EF4-FFF2-40B4-BE49-F238E27FC236}">
                <a16:creationId xmlns:a16="http://schemas.microsoft.com/office/drawing/2014/main" id="{F2FCCEDA-196E-F8AC-1D0B-E58A09A9C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4693" y="1657350"/>
            <a:ext cx="914400" cy="914400"/>
          </a:xfrm>
          <a:prstGeom prst="rect">
            <a:avLst/>
          </a:prstGeom>
        </p:spPr>
      </p:pic>
      <p:pic>
        <p:nvPicPr>
          <p:cNvPr id="5" name="Graphic 4" descr="Map compass with solid fill">
            <a:extLst>
              <a:ext uri="{FF2B5EF4-FFF2-40B4-BE49-F238E27FC236}">
                <a16:creationId xmlns:a16="http://schemas.microsoft.com/office/drawing/2014/main" id="{D2B0491A-1C40-B430-5A1E-52B6C8EBFC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3107" y="1657350"/>
            <a:ext cx="914400" cy="914400"/>
          </a:xfrm>
          <a:prstGeom prst="rect">
            <a:avLst/>
          </a:prstGeom>
        </p:spPr>
      </p:pic>
      <p:pic>
        <p:nvPicPr>
          <p:cNvPr id="7" name="Graphic 6" descr="Magnifying glass with solid fill">
            <a:extLst>
              <a:ext uri="{FF2B5EF4-FFF2-40B4-BE49-F238E27FC236}">
                <a16:creationId xmlns:a16="http://schemas.microsoft.com/office/drawing/2014/main" id="{B7C79355-CF1E-4620-309B-716F077EB5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31475" y="826680"/>
            <a:ext cx="914400" cy="914400"/>
          </a:xfrm>
          <a:prstGeom prst="rect">
            <a:avLst/>
          </a:prstGeom>
        </p:spPr>
      </p:pic>
      <p:pic>
        <p:nvPicPr>
          <p:cNvPr id="9" name="Graphic 8" descr="Storytelling with solid fill">
            <a:extLst>
              <a:ext uri="{FF2B5EF4-FFF2-40B4-BE49-F238E27FC236}">
                <a16:creationId xmlns:a16="http://schemas.microsoft.com/office/drawing/2014/main" id="{B21D6131-99CA-33A3-5868-4E58C695A7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80813" y="760228"/>
            <a:ext cx="914400" cy="914400"/>
          </a:xfrm>
          <a:prstGeom prst="rect">
            <a:avLst/>
          </a:prstGeom>
        </p:spPr>
      </p:pic>
      <p:pic>
        <p:nvPicPr>
          <p:cNvPr id="11" name="Graphic 10" descr="Idea with solid fill">
            <a:extLst>
              <a:ext uri="{FF2B5EF4-FFF2-40B4-BE49-F238E27FC236}">
                <a16:creationId xmlns:a16="http://schemas.microsoft.com/office/drawing/2014/main" id="{7F0009F7-6E78-2845-71B6-E5513645CA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14800" y="528968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04819-3130-5384-8B1F-A9E5CF25E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75" y="492764"/>
            <a:ext cx="6321000" cy="680700"/>
          </a:xfrm>
        </p:spPr>
        <p:txBody>
          <a:bodyPr/>
          <a:lstStyle/>
          <a:p>
            <a:pPr algn="ctr"/>
            <a:r>
              <a:rPr lang="en-US" dirty="0"/>
              <a:t>Types of Electronic Sharing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D61E4-7BBA-1181-C9EE-7DEC634EE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275" y="1252791"/>
            <a:ext cx="2037600" cy="553546"/>
          </a:xfrm>
        </p:spPr>
        <p:txBody>
          <a:bodyPr/>
          <a:lstStyle/>
          <a:p>
            <a:pPr marL="127000" indent="0" algn="ctr">
              <a:buNone/>
            </a:pPr>
            <a:r>
              <a:rPr lang="en-US" b="1" u="sng" dirty="0"/>
              <a:t>eBook PDF Sharing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DBB15-41DC-6D48-232F-00B97E41FA6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172975" y="1252791"/>
            <a:ext cx="2037600" cy="553546"/>
          </a:xfrm>
        </p:spPr>
        <p:txBody>
          <a:bodyPr/>
          <a:lstStyle/>
          <a:p>
            <a:pPr marL="127000" indent="0" algn="ctr">
              <a:buNone/>
            </a:pPr>
            <a:r>
              <a:rPr lang="en-US" b="1" u="sng" dirty="0"/>
              <a:t>eBook Link Sharing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2804A-C03B-4CB8-A1FB-D1C466305F46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314675" y="1065011"/>
            <a:ext cx="2037600" cy="741325"/>
          </a:xfrm>
        </p:spPr>
        <p:txBody>
          <a:bodyPr/>
          <a:lstStyle/>
          <a:p>
            <a:pPr marL="127000" indent="0" algn="ctr">
              <a:buNone/>
            </a:pPr>
            <a:r>
              <a:rPr lang="en-US" b="1" u="sng" dirty="0"/>
              <a:t>Controlled Digital Lending (CDL)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9E628-292D-3FC9-9738-AA3BB4416E2D}"/>
              </a:ext>
            </a:extLst>
          </p:cNvPr>
          <p:cNvSpPr txBox="1"/>
          <p:nvPr/>
        </p:nvSpPr>
        <p:spPr>
          <a:xfrm>
            <a:off x="979150" y="1792278"/>
            <a:ext cx="214185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Oswald" pitchFamily="2" charset="77"/>
              </a:rPr>
              <a:t>Sharing a single PDF of a whole, legally acquired electronic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Oswa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Oswald" pitchFamily="2" charset="77"/>
              </a:rPr>
              <a:t>Unlimited patron access (DRM-Free)</a:t>
            </a:r>
          </a:p>
          <a:p>
            <a:endParaRPr lang="en-US" dirty="0">
              <a:solidFill>
                <a:schemeClr val="bg2"/>
              </a:solidFill>
              <a:latin typeface="Oswa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Oswald" pitchFamily="2" charset="77"/>
              </a:rPr>
              <a:t>License negotiation required</a:t>
            </a:r>
          </a:p>
          <a:p>
            <a:endParaRPr lang="en-US" dirty="0">
              <a:solidFill>
                <a:schemeClr val="bg2"/>
              </a:solidFill>
              <a:latin typeface="Oswald" pitchFamily="2" charset="77"/>
            </a:endParaRPr>
          </a:p>
          <a:p>
            <a:endParaRPr lang="en-US" dirty="0">
              <a:solidFill>
                <a:schemeClr val="bg2"/>
              </a:solidFill>
              <a:latin typeface="Oswald" pitchFamily="2" charset="77"/>
            </a:endParaRPr>
          </a:p>
          <a:p>
            <a:endParaRPr lang="en-US" dirty="0">
              <a:solidFill>
                <a:schemeClr val="bg2"/>
              </a:solidFill>
              <a:latin typeface="Oswal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BBEB17-6B9D-1FAD-E44C-E8C30F8D7653}"/>
              </a:ext>
            </a:extLst>
          </p:cNvPr>
          <p:cNvSpPr txBox="1"/>
          <p:nvPr/>
        </p:nvSpPr>
        <p:spPr>
          <a:xfrm>
            <a:off x="3120775" y="1792277"/>
            <a:ext cx="214185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Oswald" pitchFamily="2" charset="77"/>
              </a:rPr>
              <a:t>Sharing a link to access a whole, legally acquired electronic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Oswa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Oswald" pitchFamily="2" charset="77"/>
              </a:rPr>
              <a:t>Limited period of access to digital resource</a:t>
            </a:r>
          </a:p>
          <a:p>
            <a:endParaRPr lang="en-US" dirty="0">
              <a:solidFill>
                <a:schemeClr val="bg2"/>
              </a:solidFill>
              <a:latin typeface="Oswa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Oswald" pitchFamily="2" charset="77"/>
              </a:rPr>
              <a:t>License negotiation required</a:t>
            </a:r>
          </a:p>
          <a:p>
            <a:endParaRPr lang="en-US" dirty="0">
              <a:solidFill>
                <a:schemeClr val="bg2"/>
              </a:solidFill>
              <a:latin typeface="Oswald" pitchFamily="2" charset="77"/>
            </a:endParaRPr>
          </a:p>
          <a:p>
            <a:endParaRPr lang="en-US" dirty="0">
              <a:solidFill>
                <a:schemeClr val="bg2"/>
              </a:solidFill>
              <a:latin typeface="Oswald" pitchFamily="2" charset="77"/>
            </a:endParaRPr>
          </a:p>
          <a:p>
            <a:endParaRPr lang="en-US" dirty="0">
              <a:solidFill>
                <a:schemeClr val="bg2"/>
              </a:solidFill>
              <a:latin typeface="Oswald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6F0F63-2E26-CE87-13AB-57F422CF59BA}"/>
              </a:ext>
            </a:extLst>
          </p:cNvPr>
          <p:cNvSpPr txBox="1"/>
          <p:nvPr/>
        </p:nvSpPr>
        <p:spPr>
          <a:xfrm>
            <a:off x="5262550" y="1790962"/>
            <a:ext cx="214185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Oswald" pitchFamily="2" charset="77"/>
              </a:rPr>
              <a:t>Digitization of a legally acquired print resource and sharing electronically with DRM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Oswa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Oswald" pitchFamily="2" charset="77"/>
              </a:rPr>
              <a:t>Limited period of access to digital resource, physical resource removed from circulation</a:t>
            </a:r>
          </a:p>
          <a:p>
            <a:endParaRPr lang="en-US" dirty="0">
              <a:solidFill>
                <a:schemeClr val="bg2"/>
              </a:solidFill>
              <a:latin typeface="Oswa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Oswald" pitchFamily="2" charset="77"/>
              </a:rPr>
              <a:t>No license negotiation required, more legal risks</a:t>
            </a:r>
          </a:p>
        </p:txBody>
      </p:sp>
    </p:spTree>
    <p:extLst>
      <p:ext uri="{BB962C8B-B14F-4D97-AF65-F5344CB8AC3E}">
        <p14:creationId xmlns:p14="http://schemas.microsoft.com/office/powerpoint/2010/main" val="156201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olsey template">
  <a:themeElements>
    <a:clrScheme name="Custom 347">
      <a:dk1>
        <a:srgbClr val="252729"/>
      </a:dk1>
      <a:lt1>
        <a:srgbClr val="FFFFFF"/>
      </a:lt1>
      <a:dk2>
        <a:srgbClr val="607896"/>
      </a:dk2>
      <a:lt2>
        <a:srgbClr val="E8EDF1"/>
      </a:lt2>
      <a:accent1>
        <a:srgbClr val="3796BF"/>
      </a:accent1>
      <a:accent2>
        <a:srgbClr val="4BB5D9"/>
      </a:accent2>
      <a:accent3>
        <a:srgbClr val="81D1EC"/>
      </a:accent3>
      <a:accent4>
        <a:srgbClr val="FF9900"/>
      </a:accent4>
      <a:accent5>
        <a:srgbClr val="FFCB50"/>
      </a:accent5>
      <a:accent6>
        <a:srgbClr val="A9C747"/>
      </a:accent6>
      <a:hlink>
        <a:srgbClr val="4D77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1343</Words>
  <Application>Microsoft Office PowerPoint</Application>
  <PresentationFormat>On-screen Show (16:9)</PresentationFormat>
  <Paragraphs>230</Paragraphs>
  <Slides>36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Oswald</vt:lpstr>
      <vt:lpstr>Roboto Condensed</vt:lpstr>
      <vt:lpstr>Arial</vt:lpstr>
      <vt:lpstr>Copperplate Gothic Bold</vt:lpstr>
      <vt:lpstr>Calibri</vt:lpstr>
      <vt:lpstr>Wolsey template</vt:lpstr>
      <vt:lpstr>Adventures in eBook Lending: Challenges &amp; Opportunities for Implementation</vt:lpstr>
      <vt:lpstr>Presentation Overview</vt:lpstr>
      <vt:lpstr>A bit about me…</vt:lpstr>
      <vt:lpstr>Libraries @ Tufts University</vt:lpstr>
      <vt:lpstr>Libraries @ Tufts University</vt:lpstr>
      <vt:lpstr>Why now?</vt:lpstr>
      <vt:lpstr>eBook Lending Implementation Plan</vt:lpstr>
      <vt:lpstr>PowerPoint Presentation</vt:lpstr>
      <vt:lpstr>Types of Electronic Sharing</vt:lpstr>
      <vt:lpstr>Existing Resources  about eBook Lending…</vt:lpstr>
      <vt:lpstr>Existing Resources  about eBook Lending (!)</vt:lpstr>
      <vt:lpstr>Existing Resources  about eBook Lending (!!)</vt:lpstr>
      <vt:lpstr>eBook Lending  Implementation Strategy</vt:lpstr>
      <vt:lpstr>PowerPoint Presentation</vt:lpstr>
      <vt:lpstr>PowerPoint Presentation</vt:lpstr>
      <vt:lpstr>License Negotiation (CST?)</vt:lpstr>
      <vt:lpstr>License Language in Catalog (+RMRS!)</vt:lpstr>
      <vt:lpstr>Workflow and Best Practices (RST)</vt:lpstr>
      <vt:lpstr>eBook Holdings (???)</vt:lpstr>
      <vt:lpstr>ILLiad Systems Changes (RST/LTS)</vt:lpstr>
      <vt:lpstr>PowerPoint Presentation</vt:lpstr>
      <vt:lpstr>PowerPoint Presentation</vt:lpstr>
      <vt:lpstr>PowerPoint Presentation</vt:lpstr>
      <vt:lpstr>Testing and Implementation</vt:lpstr>
      <vt:lpstr>Preliminary Statistics</vt:lpstr>
      <vt:lpstr>Next Steps</vt:lpstr>
      <vt:lpstr>Takeaways</vt:lpstr>
      <vt:lpstr>Takeaways</vt:lpstr>
      <vt:lpstr>Takeaways</vt:lpstr>
      <vt:lpstr>Takeaways</vt:lpstr>
      <vt:lpstr>Takeaways</vt:lpstr>
      <vt:lpstr>Takeaways</vt:lpstr>
      <vt:lpstr>Takeaways</vt:lpstr>
      <vt:lpstr>Is it worth all the trouble?</vt:lpstr>
      <vt:lpstr>References/Resources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Hoffeditz, Marc</cp:lastModifiedBy>
  <cp:revision>38</cp:revision>
  <dcterms:modified xsi:type="dcterms:W3CDTF">2023-02-06T16:36:59Z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-2095038350</vt:i4>
  </property>
  <property fmtid="{D5CDD505-2E9C-101B-9397-08002B2CF9AE}" pid="3" name="_NewReviewCycle">
    <vt:lpwstr/>
  </property>
  <property fmtid="{D5CDD505-2E9C-101B-9397-08002B2CF9AE}" pid="4" name="_EmailSubject">
    <vt:lpwstr>Forum for Interlending website updates</vt:lpwstr>
  </property>
  <property fmtid="{D5CDD505-2E9C-101B-9397-08002B2CF9AE}" pid="5" name="_AuthorEmail">
    <vt:lpwstr>Alison.Dyer@uea.ac.uk</vt:lpwstr>
  </property>
  <property fmtid="{D5CDD505-2E9C-101B-9397-08002B2CF9AE}" pid="6" name="_AuthorEmailDisplayName">
    <vt:lpwstr>Alison Dyer (LIB - Staff)</vt:lpwstr>
  </property>
</Properties>
</file>