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2.xml" ContentType="application/vnd.openxmlformats-officedocument.presentationml.slide+xml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26" r:id="rId2"/>
    <p:sldMasterId id="2147483737" r:id="rId3"/>
    <p:sldMasterId id="2147483749" r:id="rId4"/>
  </p:sldMasterIdLst>
  <p:notesMasterIdLst>
    <p:notesMasterId r:id="rId17"/>
  </p:notesMasterIdLst>
  <p:sldIdLst>
    <p:sldId id="269" r:id="rId5"/>
    <p:sldId id="276" r:id="rId6"/>
    <p:sldId id="279" r:id="rId7"/>
    <p:sldId id="280" r:id="rId8"/>
    <p:sldId id="291" r:id="rId9"/>
    <p:sldId id="293" r:id="rId10"/>
    <p:sldId id="294" r:id="rId11"/>
    <p:sldId id="288" r:id="rId12"/>
    <p:sldId id="292" r:id="rId13"/>
    <p:sldId id="289" r:id="rId14"/>
    <p:sldId id="290" r:id="rId15"/>
    <p:sldId id="274" r:id="rId1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1A48"/>
    <a:srgbClr val="90D4F6"/>
    <a:srgbClr val="F39200"/>
    <a:srgbClr val="FFF59B"/>
    <a:srgbClr val="003611"/>
    <a:srgbClr val="D1E1A4"/>
    <a:srgbClr val="584279"/>
    <a:srgbClr val="BBBDDB"/>
    <a:srgbClr val="740230"/>
    <a:srgbClr val="F6AE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314"/>
    <p:restoredTop sz="56628" autoAdjust="0"/>
  </p:normalViewPr>
  <p:slideViewPr>
    <p:cSldViewPr snapToGrid="0" snapToObjects="1" showGuides="1">
      <p:cViewPr varScale="1">
        <p:scale>
          <a:sx n="65" d="100"/>
          <a:sy n="65" d="100"/>
        </p:scale>
        <p:origin x="157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F0335-5AE9-48DB-855E-9DB990706561}" type="datetimeFigureOut">
              <a:rPr lang="en-GB" smtClean="0"/>
              <a:t>09/02/2023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FD82B3-F78E-4EFE-B2F7-668DBEB4E1E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647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D82B3-F78E-4EFE-B2F7-668DBEB4E1E3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6896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D82B3-F78E-4EFE-B2F7-668DBEB4E1E3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2646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D82B3-F78E-4EFE-B2F7-668DBEB4E1E3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89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D82B3-F78E-4EFE-B2F7-668DBEB4E1E3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2180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r>
              <a:rPr lang="en-GB" dirty="0" smtClean="0"/>
              <a:t>1.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 smtClean="0"/>
              <a:t>Apologise</a:t>
            </a:r>
            <a:r>
              <a:rPr lang="en-GB" baseline="0" dirty="0" smtClean="0"/>
              <a:t> for disruption caused by taking down BLOD for 2 separate periods in January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Essential Server upgrades for security reasons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GB" baseline="0" dirty="0" smtClean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GB" baseline="0" dirty="0" smtClean="0"/>
              <a:t>2.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And Thank you for your patience during this time.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We still have one more small upgrade but are confident we can keep the service running for that one.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D82B3-F78E-4EFE-B2F7-668DBEB4E1E3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4069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D82B3-F78E-4EFE-B2F7-668DBEB4E1E3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8534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D82B3-F78E-4EFE-B2F7-668DBEB4E1E3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204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D82B3-F78E-4EFE-B2F7-668DBEB4E1E3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8200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D82B3-F78E-4EFE-B2F7-668DBEB4E1E3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2497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Gate House (back of the site</a:t>
            </a:r>
          </a:p>
          <a:p>
            <a:pPr marL="228600" indent="-228600">
              <a:buAutoNum type="arabicPeriod"/>
            </a:pP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Reception (doesn’t look that much different now!</a:t>
            </a:r>
          </a:p>
          <a:p>
            <a:pPr marL="228600" indent="-228600">
              <a:buAutoNum type="arabicPeriod"/>
            </a:pP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of the first computers</a:t>
            </a:r>
          </a:p>
          <a:p>
            <a:pPr marL="228600" indent="-228600">
              <a:buAutoNum type="arabicPeriod"/>
            </a:pP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Switchboard</a:t>
            </a:r>
          </a:p>
          <a:p>
            <a:pPr marL="228600" indent="-228600">
              <a:buAutoNum type="arabicPeriod"/>
            </a:pP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BL advancing knowledge- mentions compact discs</a:t>
            </a:r>
          </a:p>
          <a:p>
            <a:pPr marL="228600" indent="-228600">
              <a:buAutoNum type="arabicPeriod"/>
            </a:pP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 favourite- This is a Chain conveyor that moved books around. Head height at up to 60ft a minute.</a:t>
            </a:r>
          </a:p>
          <a:p>
            <a:pPr marL="228600" indent="-228600">
              <a:buAutoNum type="arabicPeriod"/>
            </a:pPr>
            <a:endParaRPr lang="en-GB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D82B3-F78E-4EFE-B2F7-668DBEB4E1E3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4651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D82B3-F78E-4EFE-B2F7-668DBEB4E1E3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4780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D82B3-F78E-4EFE-B2F7-668DBEB4E1E3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269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B804D95-4DCD-7F43-AC87-6DF42A1F4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665478"/>
            <a:ext cx="7772400" cy="1837994"/>
          </a:xfrm>
          <a:prstGeom prst="rect">
            <a:avLst/>
          </a:prstGeom>
        </p:spPr>
        <p:txBody>
          <a:bodyPr anchor="t"/>
          <a:lstStyle>
            <a:lvl1pPr>
              <a:defRPr sz="400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4A36B43-C4FE-A14F-9BE7-AA4918D4D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687616"/>
            <a:ext cx="7772400" cy="1106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</a:p>
          <a:p>
            <a:r>
              <a:rPr lang="en-GB" dirty="0"/>
              <a:t>Test 2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4BE2BC-A1A5-394D-9A8B-66D23518D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5027" y="281859"/>
            <a:ext cx="90428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18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BA0E2CD-A29D-EA48-9E38-D420E11F7DF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88962" y="1600201"/>
            <a:ext cx="10333038" cy="438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184150" marR="0" indent="-1841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2200" baseline="0">
                <a:solidFill>
                  <a:schemeClr val="tx1"/>
                </a:solidFill>
              </a:defRPr>
            </a:lvl1pPr>
            <a:lvl2pPr marL="358775" indent="-174625">
              <a:buClr>
                <a:schemeClr val="bg1"/>
              </a:buClr>
              <a:buFont typeface="Arial"/>
              <a:buChar char="•"/>
              <a:defRPr sz="2200"/>
            </a:lvl2pPr>
          </a:lstStyle>
          <a:p>
            <a:pPr lvl="0"/>
            <a:endParaRPr lang="en-GB" noProof="0" dirty="0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0293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B804D95-4DCD-7F43-AC87-6DF42A1F4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665478"/>
            <a:ext cx="7772400" cy="1837994"/>
          </a:xfrm>
          <a:prstGeom prst="rect">
            <a:avLst/>
          </a:prstGeom>
        </p:spPr>
        <p:txBody>
          <a:bodyPr anchor="t"/>
          <a:lstStyle>
            <a:lvl1pPr>
              <a:defRPr sz="400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4A36B43-C4FE-A14F-9BE7-AA4918D4D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687616"/>
            <a:ext cx="7772400" cy="1106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4BE2BC-A1A5-394D-9A8B-66D23518D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5027" y="281859"/>
            <a:ext cx="90428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41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94B09C2-21E6-C642-9A14-068C06710F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6425" y="1600592"/>
            <a:ext cx="10312400" cy="45060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en-US" dirty="0"/>
              <a:t>Body text size 22pt</a:t>
            </a:r>
          </a:p>
        </p:txBody>
      </p:sp>
    </p:spTree>
    <p:extLst>
      <p:ext uri="{BB962C8B-B14F-4D97-AF65-F5344CB8AC3E}">
        <p14:creationId xmlns:p14="http://schemas.microsoft.com/office/powerpoint/2010/main" val="4107690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94B09C2-21E6-C642-9A14-068C06710F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6425" y="1600592"/>
            <a:ext cx="10312400" cy="45060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 baseline="0"/>
            </a:lvl1pPr>
            <a:lvl2pPr marL="182563" indent="-173038">
              <a:tabLst/>
              <a:defRPr sz="2200"/>
            </a:lvl2pPr>
            <a:lvl3pPr marL="365125" indent="-182563"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38163" indent="-173038"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79734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220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94B09C2-21E6-C642-9A14-068C06710F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6425" y="1600592"/>
            <a:ext cx="4673241" cy="45060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en-US" dirty="0"/>
              <a:t>Body text size 22pt</a:t>
            </a:r>
          </a:p>
        </p:txBody>
      </p:sp>
    </p:spTree>
    <p:extLst>
      <p:ext uri="{BB962C8B-B14F-4D97-AF65-F5344CB8AC3E}">
        <p14:creationId xmlns:p14="http://schemas.microsoft.com/office/powerpoint/2010/main" val="3651369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BA0E2CD-A29D-EA48-9E38-D420E11F7DF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88962" y="1600201"/>
            <a:ext cx="4897438" cy="438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184150" marR="0" indent="-1841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2200" baseline="0">
                <a:solidFill>
                  <a:schemeClr val="tx1"/>
                </a:solidFill>
              </a:defRPr>
            </a:lvl1pPr>
            <a:lvl2pPr marL="358775" indent="-174625">
              <a:buClr>
                <a:schemeClr val="bg1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D9E3D9E-B36B-2A4A-9B59-0C0AFD15432A}"/>
              </a:ext>
            </a:extLst>
          </p:cNvPr>
          <p:cNvSpPr>
            <a:spLocks noGrp="1"/>
          </p:cNvSpPr>
          <p:nvPr>
            <p:ph idx="14"/>
          </p:nvPr>
        </p:nvSpPr>
        <p:spPr bwMode="auto">
          <a:xfrm>
            <a:off x="5805634" y="1600201"/>
            <a:ext cx="4897438" cy="438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184150" marR="0" indent="-1841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2200" baseline="0">
                <a:solidFill>
                  <a:schemeClr val="tx1"/>
                </a:solidFill>
              </a:defRPr>
            </a:lvl1pPr>
            <a:lvl2pPr marL="358775" indent="-174625">
              <a:buClr>
                <a:schemeClr val="bg1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8356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B804D95-4DCD-7F43-AC87-6DF42A1F4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665478"/>
            <a:ext cx="7772400" cy="1837994"/>
          </a:xfrm>
          <a:prstGeom prst="rect">
            <a:avLst/>
          </a:prstGeom>
        </p:spPr>
        <p:txBody>
          <a:bodyPr anchor="t"/>
          <a:lstStyle>
            <a:lvl1pPr>
              <a:defRPr sz="400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4A36B43-C4FE-A14F-9BE7-AA4918D4D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687616"/>
            <a:ext cx="7772400" cy="1106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4BE2BC-A1A5-394D-9A8B-66D23518D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5027" y="281859"/>
            <a:ext cx="90428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16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E11E96-5BBF-BD42-BE5A-25F7975D7F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109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75DFB9-6AAE-F643-8282-2CA1716847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38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612034-4F8F-3D48-A718-12D616F75F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5480" y="274638"/>
            <a:ext cx="903830" cy="2399092"/>
          </a:xfrm>
          <a:prstGeom prst="rect">
            <a:avLst/>
          </a:prstGeom>
        </p:spPr>
      </p:pic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94B09C2-21E6-C642-9A14-068C06710F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6425" y="1600592"/>
            <a:ext cx="10312400" cy="45060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en-US" dirty="0"/>
              <a:t>Body text size 22pt</a:t>
            </a:r>
          </a:p>
        </p:txBody>
      </p:sp>
    </p:spTree>
    <p:extLst>
      <p:ext uri="{BB962C8B-B14F-4D97-AF65-F5344CB8AC3E}">
        <p14:creationId xmlns:p14="http://schemas.microsoft.com/office/powerpoint/2010/main" val="3621051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BA0E2CD-A29D-EA48-9E38-D420E11F7DF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88962" y="1600201"/>
            <a:ext cx="10333038" cy="438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184150" marR="0" indent="-1841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2200" baseline="0">
                <a:solidFill>
                  <a:schemeClr val="tx1"/>
                </a:solidFill>
              </a:defRPr>
            </a:lvl1pPr>
            <a:lvl2pPr marL="358775" indent="-174625">
              <a:buClr>
                <a:schemeClr val="bg1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5934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B804D95-4DCD-7F43-AC87-6DF42A1F4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665478"/>
            <a:ext cx="7772400" cy="1837994"/>
          </a:xfrm>
          <a:prstGeom prst="rect">
            <a:avLst/>
          </a:prstGeom>
        </p:spPr>
        <p:txBody>
          <a:bodyPr anchor="t"/>
          <a:lstStyle>
            <a:lvl1pPr>
              <a:defRPr sz="400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4A36B43-C4FE-A14F-9BE7-AA4918D4D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687616"/>
            <a:ext cx="7772400" cy="1106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4BE2BC-A1A5-394D-9A8B-66D23518D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5027" y="281859"/>
            <a:ext cx="90428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53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94B09C2-21E6-C642-9A14-068C06710F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6425" y="1600592"/>
            <a:ext cx="10312400" cy="45060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en-US" dirty="0"/>
              <a:t>Body text size 22pt</a:t>
            </a:r>
          </a:p>
        </p:txBody>
      </p:sp>
    </p:spTree>
    <p:extLst>
      <p:ext uri="{BB962C8B-B14F-4D97-AF65-F5344CB8AC3E}">
        <p14:creationId xmlns:p14="http://schemas.microsoft.com/office/powerpoint/2010/main" val="2431801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94B09C2-21E6-C642-9A14-068C06710F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6425" y="1600592"/>
            <a:ext cx="10312400" cy="45060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 baseline="0"/>
            </a:lvl1pPr>
            <a:lvl2pPr marL="182563" indent="-173038">
              <a:tabLst/>
              <a:defRPr sz="2200"/>
            </a:lvl2pPr>
            <a:lvl3pPr marL="365125" indent="-182563"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38163" indent="-173038"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4428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107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94B09C2-21E6-C642-9A14-068C06710F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6425" y="1600592"/>
            <a:ext cx="4673241" cy="45060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en-US" dirty="0"/>
              <a:t>Body text size 22pt</a:t>
            </a:r>
          </a:p>
        </p:txBody>
      </p:sp>
    </p:spTree>
    <p:extLst>
      <p:ext uri="{BB962C8B-B14F-4D97-AF65-F5344CB8AC3E}">
        <p14:creationId xmlns:p14="http://schemas.microsoft.com/office/powerpoint/2010/main" val="20978513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BA0E2CD-A29D-EA48-9E38-D420E11F7DF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88962" y="1600201"/>
            <a:ext cx="4897438" cy="438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184150" marR="0" indent="-1841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2200" baseline="0">
                <a:solidFill>
                  <a:schemeClr val="tx1"/>
                </a:solidFill>
              </a:defRPr>
            </a:lvl1pPr>
            <a:lvl2pPr marL="358775" indent="-174625">
              <a:buClr>
                <a:schemeClr val="bg1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D9E3D9E-B36B-2A4A-9B59-0C0AFD15432A}"/>
              </a:ext>
            </a:extLst>
          </p:cNvPr>
          <p:cNvSpPr>
            <a:spLocks noGrp="1"/>
          </p:cNvSpPr>
          <p:nvPr>
            <p:ph idx="14"/>
          </p:nvPr>
        </p:nvSpPr>
        <p:spPr bwMode="auto">
          <a:xfrm>
            <a:off x="5805634" y="1600201"/>
            <a:ext cx="4897438" cy="438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184150" marR="0" indent="-1841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2200" baseline="0">
                <a:solidFill>
                  <a:schemeClr val="tx1"/>
                </a:solidFill>
              </a:defRPr>
            </a:lvl1pPr>
            <a:lvl2pPr marL="358775" indent="-174625">
              <a:buClr>
                <a:schemeClr val="bg1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7298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B804D95-4DCD-7F43-AC87-6DF42A1F4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665478"/>
            <a:ext cx="7772400" cy="1837994"/>
          </a:xfrm>
          <a:prstGeom prst="rect">
            <a:avLst/>
          </a:prstGeom>
        </p:spPr>
        <p:txBody>
          <a:bodyPr anchor="t"/>
          <a:lstStyle>
            <a:lvl1pPr>
              <a:defRPr sz="400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4A36B43-C4FE-A14F-9BE7-AA4918D4D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687616"/>
            <a:ext cx="7772400" cy="1106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4BE2BC-A1A5-394D-9A8B-66D23518D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5027" y="281859"/>
            <a:ext cx="90428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687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E11E96-5BBF-BD42-BE5A-25F7975D7F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747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75DFB9-6AAE-F643-8282-2CA1716847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11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94B09C2-21E6-C642-9A14-068C06710F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6425" y="1600592"/>
            <a:ext cx="10312400" cy="45060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 baseline="0"/>
            </a:lvl1pPr>
            <a:lvl2pPr marL="182563" indent="-173038">
              <a:tabLst/>
              <a:defRPr sz="2200"/>
            </a:lvl2pPr>
            <a:lvl3pPr marL="365125" indent="-182563"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38163" indent="-173038"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19E296-F6F6-9641-82FC-FCAD32391E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5480" y="274638"/>
            <a:ext cx="903830" cy="239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310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BA0E2CD-A29D-EA48-9E38-D420E11F7DF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88962" y="1600201"/>
            <a:ext cx="10333038" cy="438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184150" marR="0" indent="-1841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2200" baseline="0">
                <a:solidFill>
                  <a:schemeClr val="tx1"/>
                </a:solidFill>
              </a:defRPr>
            </a:lvl1pPr>
            <a:lvl2pPr marL="358775" indent="-174625">
              <a:buClr>
                <a:schemeClr val="bg1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29920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 err="1"/>
              <a:t>Slide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Section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A049-C08A-9344-B037-EAFA2F8319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9059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B804D95-4DCD-7F43-AC87-6DF42A1F4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665478"/>
            <a:ext cx="7772400" cy="1837994"/>
          </a:xfrm>
          <a:prstGeom prst="rect">
            <a:avLst/>
          </a:prstGeom>
        </p:spPr>
        <p:txBody>
          <a:bodyPr anchor="t"/>
          <a:lstStyle>
            <a:lvl1pPr>
              <a:defRPr sz="400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4A36B43-C4FE-A14F-9BE7-AA4918D4D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687616"/>
            <a:ext cx="7772400" cy="1106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4BE2BC-A1A5-394D-9A8B-66D23518D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5027" y="281859"/>
            <a:ext cx="90428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649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94B09C2-21E6-C642-9A14-068C06710F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6425" y="1600592"/>
            <a:ext cx="10312400" cy="45060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en-US" dirty="0"/>
              <a:t>Body text size 22pt</a:t>
            </a:r>
          </a:p>
        </p:txBody>
      </p:sp>
    </p:spTree>
    <p:extLst>
      <p:ext uri="{BB962C8B-B14F-4D97-AF65-F5344CB8AC3E}">
        <p14:creationId xmlns:p14="http://schemas.microsoft.com/office/powerpoint/2010/main" val="25711739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94B09C2-21E6-C642-9A14-068C06710F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6425" y="1600592"/>
            <a:ext cx="10312400" cy="45060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 baseline="0"/>
            </a:lvl1pPr>
            <a:lvl2pPr marL="182563" indent="-173038">
              <a:tabLst/>
              <a:defRPr sz="2200"/>
            </a:lvl2pPr>
            <a:lvl3pPr marL="365125" indent="-182563"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38163" indent="-173038"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748634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5226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94B09C2-21E6-C642-9A14-068C06710F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6425" y="1600592"/>
            <a:ext cx="4673241" cy="45060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en-US" dirty="0"/>
              <a:t>Body text size 22pt</a:t>
            </a:r>
          </a:p>
        </p:txBody>
      </p:sp>
    </p:spTree>
    <p:extLst>
      <p:ext uri="{BB962C8B-B14F-4D97-AF65-F5344CB8AC3E}">
        <p14:creationId xmlns:p14="http://schemas.microsoft.com/office/powerpoint/2010/main" val="37075615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BA0E2CD-A29D-EA48-9E38-D420E11F7DF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88962" y="1600201"/>
            <a:ext cx="4897438" cy="438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184150" marR="0" indent="-1841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2200" baseline="0">
                <a:solidFill>
                  <a:schemeClr val="tx1"/>
                </a:solidFill>
              </a:defRPr>
            </a:lvl1pPr>
            <a:lvl2pPr marL="358775" indent="-174625">
              <a:buClr>
                <a:schemeClr val="bg1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D9E3D9E-B36B-2A4A-9B59-0C0AFD15432A}"/>
              </a:ext>
            </a:extLst>
          </p:cNvPr>
          <p:cNvSpPr>
            <a:spLocks noGrp="1"/>
          </p:cNvSpPr>
          <p:nvPr>
            <p:ph idx="14"/>
          </p:nvPr>
        </p:nvSpPr>
        <p:spPr bwMode="auto">
          <a:xfrm>
            <a:off x="5805634" y="1600201"/>
            <a:ext cx="4897438" cy="438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184150" marR="0" indent="-1841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2200" baseline="0">
                <a:solidFill>
                  <a:schemeClr val="tx1"/>
                </a:solidFill>
              </a:defRPr>
            </a:lvl1pPr>
            <a:lvl2pPr marL="358775" indent="-174625">
              <a:buClr>
                <a:schemeClr val="bg1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4921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B804D95-4DCD-7F43-AC87-6DF42A1F4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665478"/>
            <a:ext cx="7772400" cy="1837994"/>
          </a:xfrm>
          <a:prstGeom prst="rect">
            <a:avLst/>
          </a:prstGeom>
        </p:spPr>
        <p:txBody>
          <a:bodyPr anchor="t"/>
          <a:lstStyle>
            <a:lvl1pPr>
              <a:defRPr sz="400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4A36B43-C4FE-A14F-9BE7-AA4918D4D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687616"/>
            <a:ext cx="7772400" cy="1106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4BE2BC-A1A5-394D-9A8B-66D23518D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5027" y="281859"/>
            <a:ext cx="90428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864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E11E96-5BBF-BD42-BE5A-25F7975D7F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21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5366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75DFB9-6AAE-F643-8282-2CA1716847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799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BA0E2CD-A29D-EA48-9E38-D420E11F7DF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88962" y="1600201"/>
            <a:ext cx="10333038" cy="438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184150" marR="0" indent="-1841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2200" baseline="0">
                <a:solidFill>
                  <a:schemeClr val="tx1"/>
                </a:solidFill>
              </a:defRPr>
            </a:lvl1pPr>
            <a:lvl2pPr marL="358775" indent="-174625">
              <a:buClr>
                <a:schemeClr val="bg1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1456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 err="1"/>
              <a:t>Slide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Section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Name of Page or Section of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A049-C08A-9344-B037-EAFA2F8319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912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94B09C2-21E6-C642-9A14-068C06710F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6425" y="1600592"/>
            <a:ext cx="4673241" cy="450601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2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en-US" dirty="0"/>
              <a:t>Body text size 22pt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074067-1C74-8444-BE66-9A1A41D98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5480" y="274638"/>
            <a:ext cx="903830" cy="239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66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BA0E2CD-A29D-EA48-9E38-D420E11F7DF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88962" y="1600201"/>
            <a:ext cx="4897438" cy="438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184150" marR="0" indent="-1841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2200" baseline="0">
                <a:solidFill>
                  <a:schemeClr val="tx1"/>
                </a:solidFill>
              </a:defRPr>
            </a:lvl1pPr>
            <a:lvl2pPr marL="358775" indent="-174625">
              <a:buClr>
                <a:schemeClr val="bg1"/>
              </a:buClr>
              <a:buFont typeface="Arial"/>
              <a:buChar char="•"/>
              <a:defRPr sz="2200"/>
            </a:lvl2pPr>
          </a:lstStyle>
          <a:p>
            <a:pPr lvl="0"/>
            <a:endParaRPr lang="en-GB" noProof="0" dirty="0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0C53330-0268-BF48-858B-AD7F92E5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65919"/>
            <a:ext cx="10312400" cy="1143000"/>
          </a:xfrm>
        </p:spPr>
        <p:txBody>
          <a:bodyPr/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CEFE6-A196-9747-89B1-F2313D48B5E8}"/>
              </a:ext>
            </a:extLst>
          </p:cNvPr>
          <p:cNvSpPr/>
          <p:nvPr userDrawn="1"/>
        </p:nvSpPr>
        <p:spPr>
          <a:xfrm>
            <a:off x="0" y="6468533"/>
            <a:ext cx="12192000" cy="3894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9F640-74B1-EA4F-B672-4D0BB314EC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06163" y="6461807"/>
            <a:ext cx="51435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Geneva" panose="020B0503030404040204" pitchFamily="34" charset="0"/>
              </a:defRPr>
            </a:lvl9pPr>
          </a:lstStyle>
          <a:p>
            <a:pPr algn="r">
              <a:defRPr/>
            </a:pPr>
            <a:fld id="{2A98F1D5-8232-154E-BDEF-ED299AF1C0CC}" type="slidenum">
              <a:rPr lang="en-US" altLang="en-US" sz="1400" smtClean="0">
                <a:solidFill>
                  <a:srgbClr val="FFD700"/>
                </a:solidFill>
              </a:rPr>
              <a:pPr algn="r">
                <a:defRPr/>
              </a:pPr>
              <a:t>‹#›</a:t>
            </a:fld>
            <a:endParaRPr lang="en-US" altLang="en-US" sz="1400" dirty="0">
              <a:solidFill>
                <a:srgbClr val="FFD7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0800-84E5-3D43-B6DE-EF5272495B08}"/>
              </a:ext>
            </a:extLst>
          </p:cNvPr>
          <p:cNvSpPr txBox="1"/>
          <p:nvPr userDrawn="1"/>
        </p:nvSpPr>
        <p:spPr>
          <a:xfrm>
            <a:off x="304800" y="64538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bl.uk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D9E3D9E-B36B-2A4A-9B59-0C0AFD15432A}"/>
              </a:ext>
            </a:extLst>
          </p:cNvPr>
          <p:cNvSpPr>
            <a:spLocks noGrp="1"/>
          </p:cNvSpPr>
          <p:nvPr>
            <p:ph idx="14"/>
          </p:nvPr>
        </p:nvSpPr>
        <p:spPr bwMode="auto">
          <a:xfrm>
            <a:off x="5805634" y="1600201"/>
            <a:ext cx="4897438" cy="438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184150" marR="0" indent="-1841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2200" baseline="0">
                <a:solidFill>
                  <a:schemeClr val="tx1"/>
                </a:solidFill>
              </a:defRPr>
            </a:lvl1pPr>
            <a:lvl2pPr marL="358775" indent="-174625">
              <a:buClr>
                <a:schemeClr val="bg1"/>
              </a:buClr>
              <a:buFont typeface="Arial"/>
              <a:buChar char="•"/>
              <a:defRPr sz="2200"/>
            </a:lvl2pPr>
          </a:lstStyle>
          <a:p>
            <a:pPr lvl="0"/>
            <a:endParaRPr lang="en-GB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E7E9C3-BAA2-AE45-A684-8558401D1F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5480" y="274638"/>
            <a:ext cx="903830" cy="239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83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B804D95-4DCD-7F43-AC87-6DF42A1F4B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1665478"/>
            <a:ext cx="7772400" cy="1837994"/>
          </a:xfrm>
          <a:prstGeom prst="rect">
            <a:avLst/>
          </a:prstGeom>
        </p:spPr>
        <p:txBody>
          <a:bodyPr anchor="t"/>
          <a:lstStyle>
            <a:lvl1pPr>
              <a:defRPr sz="4000">
                <a:solidFill>
                  <a:srgbClr val="FFD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Section divider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4BE2BC-A1A5-394D-9A8B-66D23518D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25027" y="281859"/>
            <a:ext cx="90428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66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BF726-C37C-EB47-B192-F5FD5AF6E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42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923764-B57D-C34F-B27D-5A7524E55F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77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93FCECC-85FC-D54F-AC97-D18E11343F1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5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Title 40pt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CC9BEE7-503D-9F41-AF8F-51BD81B609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5975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Body text size 24pt</a:t>
            </a:r>
          </a:p>
          <a:p>
            <a:pPr lvl="0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1614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24" r:id="rId3"/>
    <p:sldLayoutId id="2147483707" r:id="rId4"/>
    <p:sldLayoutId id="2147483723" r:id="rId5"/>
    <p:sldLayoutId id="2147483701" r:id="rId6"/>
    <p:sldLayoutId id="2147483695" r:id="rId7"/>
    <p:sldLayoutId id="2147483702" r:id="rId8"/>
    <p:sldLayoutId id="2147483703" r:id="rId9"/>
    <p:sldLayoutId id="2147483650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175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35038" indent="-458788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93FCECC-85FC-D54F-AC97-D18E11343F1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5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Title 40pt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CC9BEE7-503D-9F41-AF8F-51BD81B609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5975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Body text size 24pt</a:t>
            </a:r>
          </a:p>
          <a:p>
            <a:pPr lvl="0"/>
            <a:endParaRPr lang="en-GB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742999-6C33-EA47-A3CE-1BB01DF407B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022306" y="274638"/>
            <a:ext cx="907005" cy="240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24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175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35038" indent="-458788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93FCECC-85FC-D54F-AC97-D18E11343F1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5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Title 40pt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CC9BEE7-503D-9F41-AF8F-51BD81B609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5975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Body text size 24pt</a:t>
            </a:r>
          </a:p>
          <a:p>
            <a:pPr lvl="0"/>
            <a:endParaRPr lang="en-GB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742999-6C33-EA47-A3CE-1BB01DF407B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022306" y="274638"/>
            <a:ext cx="907005" cy="240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2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175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35038" indent="-458788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93FCECC-85FC-D54F-AC97-D18E11343F1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5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Title 40pt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CC9BEE7-503D-9F41-AF8F-51BD81B609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5975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Body text size 24pt</a:t>
            </a:r>
          </a:p>
          <a:p>
            <a:pPr lvl="0"/>
            <a:endParaRPr lang="en-GB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742999-6C33-EA47-A3CE-1BB01DF407B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022306" y="274638"/>
            <a:ext cx="907005" cy="240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32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175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35038" indent="-458788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DD1F8-7CBE-5043-9DF2-AA9975AED9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FIL Online February 2023-</a:t>
            </a:r>
            <a:br>
              <a:rPr lang="en-US" dirty="0"/>
            </a:br>
            <a:r>
              <a:rPr lang="en-US" dirty="0"/>
              <a:t>British Library </a:t>
            </a:r>
            <a:r>
              <a:rPr lang="en-US" dirty="0" smtClean="0"/>
              <a:t>Update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0A16AE-1209-2844-A808-ED9EA6F40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687616"/>
            <a:ext cx="9283908" cy="1106055"/>
          </a:xfrm>
        </p:spPr>
        <p:txBody>
          <a:bodyPr/>
          <a:lstStyle/>
          <a:p>
            <a:r>
              <a:rPr lang="en-US" dirty="0"/>
              <a:t>Jo Cox- Key Account and Business Support Manager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73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61" y="2161309"/>
            <a:ext cx="5132111" cy="34230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508" y="3888578"/>
            <a:ext cx="2542473" cy="16958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261" y="3888578"/>
            <a:ext cx="2542472" cy="16958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508" y="199289"/>
            <a:ext cx="5369225" cy="3581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4740" y="5644197"/>
            <a:ext cx="9152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103km of collections were relocated by the Boston Spa Team and Contractors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(50km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into ASB - 13km offsite - 40km ‘shuffled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’)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349909" y="566269"/>
            <a:ext cx="4249800" cy="863820"/>
          </a:xfrm>
          <a:prstGeom prst="rect">
            <a:avLst/>
          </a:prstGeom>
          <a:solidFill>
            <a:srgbClr val="F2F2F2">
              <a:alpha val="67059"/>
            </a:srgbClr>
          </a:solidFill>
          <a:ln>
            <a:noFill/>
          </a:ln>
        </p:spPr>
        <p:txBody>
          <a:bodyPr/>
          <a:lstStyle>
            <a:lvl1pPr marL="31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35038" indent="-4587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A28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Collection moves</a:t>
            </a:r>
          </a:p>
          <a:p>
            <a:pPr marL="3175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A28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… in advance of refurbishment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16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St </a:t>
            </a:r>
            <a:r>
              <a:rPr lang="en-GB" dirty="0"/>
              <a:t>P</a:t>
            </a:r>
            <a:r>
              <a:rPr lang="en-GB" dirty="0" smtClean="0"/>
              <a:t>ancras </a:t>
            </a:r>
            <a:r>
              <a:rPr lang="en-GB" dirty="0"/>
              <a:t>T</a:t>
            </a:r>
            <a:r>
              <a:rPr lang="en-GB" dirty="0" smtClean="0"/>
              <a:t>ransformed</a:t>
            </a:r>
            <a:endParaRPr lang="en-GB" dirty="0"/>
          </a:p>
        </p:txBody>
      </p:sp>
      <p:pic>
        <p:nvPicPr>
          <p:cNvPr id="8196" name="Picture 2" descr="o40nlozq.xd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44" y="2933157"/>
            <a:ext cx="5412189" cy="335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85" y="1759452"/>
            <a:ext cx="5437249" cy="309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10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2EEE3F-8ADC-FB48-984B-B3A976766A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Service Disruption</a:t>
            </a:r>
            <a:endParaRPr lang="en-US" dirty="0"/>
          </a:p>
        </p:txBody>
      </p:sp>
      <p:pic>
        <p:nvPicPr>
          <p:cNvPr id="2054" name="Picture 6" descr="Free Sign Sorry illustration and 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19" y="1151261"/>
            <a:ext cx="5731583" cy="305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ree Sign Thank You illustration and pic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568" y="2976466"/>
            <a:ext cx="5896692" cy="314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42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General Service Updates - 1</a:t>
            </a:r>
            <a:endParaRPr lang="en-GB" dirty="0"/>
          </a:p>
        </p:txBody>
      </p:sp>
      <p:pic>
        <p:nvPicPr>
          <p:cNvPr id="4098" name="Picture 2" descr="Chinese Terrestrial Glo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01" y="1600201"/>
            <a:ext cx="4642964" cy="261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9600" y="4803494"/>
            <a:ext cx="5124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        </a:t>
            </a:r>
            <a:r>
              <a:rPr lang="en-GB" sz="2800" dirty="0" smtClean="0"/>
              <a:t>Overseas </a:t>
            </a:r>
            <a:r>
              <a:rPr lang="en-GB" sz="2800" dirty="0"/>
              <a:t>Library Privilege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4973" y="3244328"/>
            <a:ext cx="4864318" cy="21323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40638" y="2071481"/>
            <a:ext cx="4528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Pay As You Go Changes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54374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General Service Updates - 2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145894" y="4803494"/>
            <a:ext cx="4587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        </a:t>
            </a:r>
            <a:r>
              <a:rPr lang="en-GB" sz="2800" dirty="0" smtClean="0"/>
              <a:t>Reading Room Usage</a:t>
            </a:r>
            <a:endParaRPr lang="en-GB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6551271" y="2071481"/>
            <a:ext cx="4803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Reader Registration Changes</a:t>
            </a:r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94" y="1798286"/>
            <a:ext cx="4463281" cy="23049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511" y="2847372"/>
            <a:ext cx="3981958" cy="326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8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General Service Updates - 3</a:t>
            </a:r>
            <a:endParaRPr lang="en-GB" dirty="0"/>
          </a:p>
        </p:txBody>
      </p:sp>
      <p:pic>
        <p:nvPicPr>
          <p:cNvPr id="9218" name="Picture 2" descr="Face of Alexander the Great statue opened to reveal a pink elephant, a snake, a horse and a ship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22" y="1386068"/>
            <a:ext cx="59436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 football player and a woman reading a magaz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2798180"/>
            <a:ext cx="59436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ors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470" y="1930079"/>
            <a:ext cx="6935827" cy="390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08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Happy 50</a:t>
            </a:r>
            <a:r>
              <a:rPr lang="en-GB" baseline="30000" dirty="0" smtClean="0"/>
              <a:t>th</a:t>
            </a:r>
            <a:r>
              <a:rPr lang="en-GB" dirty="0" smtClean="0"/>
              <a:t> Birthday!</a:t>
            </a:r>
            <a:endParaRPr lang="en-GB" dirty="0"/>
          </a:p>
        </p:txBody>
      </p:sp>
      <p:pic>
        <p:nvPicPr>
          <p:cNvPr id="1026" name="Picture 2" descr="Picture collage of British Library celebrating 50 ye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1508919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98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From the Past…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7135"/>
            <a:ext cx="5486400" cy="4277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0111"/>
            <a:ext cx="4603763" cy="48755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042" y="1985443"/>
            <a:ext cx="5630849" cy="4238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9119" y="1871652"/>
            <a:ext cx="4821324" cy="36705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6583" y="1849186"/>
            <a:ext cx="4689986" cy="36661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2131" y="965180"/>
            <a:ext cx="7421516" cy="546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2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7" t="13798" r="5991" b="7752"/>
          <a:stretch/>
        </p:blipFill>
        <p:spPr>
          <a:xfrm>
            <a:off x="1283109" y="1329637"/>
            <a:ext cx="8829368" cy="4986228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To the Future…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348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3" y="246834"/>
            <a:ext cx="4692688" cy="3126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360" y="246834"/>
            <a:ext cx="4692688" cy="3126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3" y="3529104"/>
            <a:ext cx="4692688" cy="28864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360" y="3529105"/>
            <a:ext cx="4692688" cy="288644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839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Britih Librar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28A"/>
      </a:accent1>
      <a:accent2>
        <a:srgbClr val="E34954"/>
      </a:accent2>
      <a:accent3>
        <a:srgbClr val="8C5EA3"/>
      </a:accent3>
      <a:accent4>
        <a:srgbClr val="3FA534"/>
      </a:accent4>
      <a:accent5>
        <a:srgbClr val="FFD700"/>
      </a:accent5>
      <a:accent6>
        <a:srgbClr val="0069B3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Britih Librar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28A"/>
      </a:accent1>
      <a:accent2>
        <a:srgbClr val="E34954"/>
      </a:accent2>
      <a:accent3>
        <a:srgbClr val="8C5EA3"/>
      </a:accent3>
      <a:accent4>
        <a:srgbClr val="3FA534"/>
      </a:accent4>
      <a:accent5>
        <a:srgbClr val="FFD700"/>
      </a:accent5>
      <a:accent6>
        <a:srgbClr val="0069B3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_PPT Master_MERGED" id="{4E58D9B3-9928-2847-8954-3F049C0B8D43}" vid="{5CD48E34-0329-6D47-BEF1-963A44BEA5FD}"/>
    </a:ext>
  </a:extLst>
</a:theme>
</file>

<file path=ppt/theme/theme3.xml><?xml version="1.0" encoding="utf-8"?>
<a:theme xmlns:a="http://schemas.openxmlformats.org/drawingml/2006/main" name="3_Office Theme">
  <a:themeElements>
    <a:clrScheme name="Britih Librar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28A"/>
      </a:accent1>
      <a:accent2>
        <a:srgbClr val="E34954"/>
      </a:accent2>
      <a:accent3>
        <a:srgbClr val="8C5EA3"/>
      </a:accent3>
      <a:accent4>
        <a:srgbClr val="3FA534"/>
      </a:accent4>
      <a:accent5>
        <a:srgbClr val="FFD700"/>
      </a:accent5>
      <a:accent6>
        <a:srgbClr val="0069B3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_PPT Master_MERGED" id="{4E58D9B3-9928-2847-8954-3F049C0B8D43}" vid="{5CD48E34-0329-6D47-BEF1-963A44BEA5FD}"/>
    </a:ext>
  </a:extLst>
</a:theme>
</file>

<file path=ppt/theme/theme4.xml><?xml version="1.0" encoding="utf-8"?>
<a:theme xmlns:a="http://schemas.openxmlformats.org/drawingml/2006/main" name="4_Office Theme">
  <a:themeElements>
    <a:clrScheme name="Britih Librar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28A"/>
      </a:accent1>
      <a:accent2>
        <a:srgbClr val="E34954"/>
      </a:accent2>
      <a:accent3>
        <a:srgbClr val="8C5EA3"/>
      </a:accent3>
      <a:accent4>
        <a:srgbClr val="3FA534"/>
      </a:accent4>
      <a:accent5>
        <a:srgbClr val="FFD700"/>
      </a:accent5>
      <a:accent6>
        <a:srgbClr val="0069B3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_PPT Master_MERGED" id="{4E58D9B3-9928-2847-8954-3F049C0B8D43}" vid="{5CD48E34-0329-6D47-BEF1-963A44BEA5F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17617</TotalTime>
  <Words>214</Words>
  <Application>Microsoft Office PowerPoint</Application>
  <PresentationFormat>Widescreen</PresentationFormat>
  <Paragraphs>43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Geneva</vt:lpstr>
      <vt:lpstr>1_Office Theme</vt:lpstr>
      <vt:lpstr>2_Office Theme</vt:lpstr>
      <vt:lpstr>3_Office Theme</vt:lpstr>
      <vt:lpstr>4_Office Theme</vt:lpstr>
      <vt:lpstr>FIL Online February 2023- British Library Update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Cox, Joanne</cp:lastModifiedBy>
  <cp:revision>124</cp:revision>
  <cp:lastPrinted>2023-02-07T10:53:24Z</cp:lastPrinted>
  <dcterms:created xsi:type="dcterms:W3CDTF">2020-12-08T10:40:23Z</dcterms:created>
  <dcterms:modified xsi:type="dcterms:W3CDTF">2023-02-09T08:50:56Z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1102614891</vt:i4>
  </property>
  <property fmtid="{D5CDD505-2E9C-101B-9397-08002B2CF9AE}" pid="3" name="_NewReviewCycle">
    <vt:lpwstr/>
  </property>
  <property fmtid="{D5CDD505-2E9C-101B-9397-08002B2CF9AE}" pid="4" name="_EmailSubject">
    <vt:lpwstr>Forum for Interlending website updates</vt:lpwstr>
  </property>
  <property fmtid="{D5CDD505-2E9C-101B-9397-08002B2CF9AE}" pid="5" name="_AuthorEmail">
    <vt:lpwstr>Alison.Dyer@uea.ac.uk</vt:lpwstr>
  </property>
  <property fmtid="{D5CDD505-2E9C-101B-9397-08002B2CF9AE}" pid="6" name="_AuthorEmailDisplayName">
    <vt:lpwstr>Alison Dyer (LIB - Staff)</vt:lpwstr>
  </property>
</Properties>
</file>