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F0"/>
    <a:srgbClr val="F5A064"/>
    <a:srgbClr val="82BE28"/>
    <a:srgbClr val="FF3399"/>
    <a:srgbClr val="E1007D"/>
    <a:srgbClr val="7C266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39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01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06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62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58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0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81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86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37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77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13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DC69-B63D-4202-90C6-8F32B62BC645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4E32-296D-4F4E-8F1E-E2C83F0FF1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42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544417"/>
            <a:ext cx="12192000" cy="43135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This is a story of a service transformed by the combination of:</a:t>
            </a:r>
          </a:p>
          <a:p>
            <a:pPr algn="ctr"/>
            <a:endParaRPr lang="en-GB" dirty="0"/>
          </a:p>
          <a:p>
            <a:pPr algn="ctr"/>
            <a:r>
              <a:rPr lang="en-GB" sz="3200" dirty="0"/>
              <a:t>RapidILL + Worldshare automation features =</a:t>
            </a:r>
          </a:p>
          <a:p>
            <a:pPr algn="ctr"/>
            <a:endParaRPr lang="en-GB" dirty="0"/>
          </a:p>
          <a:p>
            <a:pPr algn="ctr"/>
            <a:r>
              <a:rPr lang="en-GB" sz="3200" dirty="0"/>
              <a:t>A faster, more efficient service with less barriers for users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490" y="3634584"/>
            <a:ext cx="5095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684" y="1176302"/>
            <a:ext cx="9289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 Black" panose="020B0A04020102020204" pitchFamily="34" charset="0"/>
              </a:rPr>
              <a:t>Summer FIL Conference, 29 June 2022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685" y="406861"/>
            <a:ext cx="110715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A0F0"/>
                </a:solidFill>
                <a:latin typeface="Arial Black" panose="020B0A04020102020204" pitchFamily="34" charset="0"/>
              </a:rPr>
              <a:t>RapidILL and OCLC Worldshare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682" y="1681694"/>
            <a:ext cx="10446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A0F0"/>
                </a:solidFill>
                <a:latin typeface="Arial Black" panose="020B0A04020102020204" pitchFamily="34" charset="0"/>
              </a:rPr>
              <a:t>Alison Dyer, University of East Anglia Library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494" y="5686612"/>
            <a:ext cx="1429515" cy="85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282F-CA79-4394-B20A-69BE8716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A0F0"/>
                </a:solidFill>
                <a:latin typeface="Arial Black" panose="020B0A04020102020204" pitchFamily="34" charset="0"/>
              </a:rPr>
              <a:t>Background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44350-7089-4095-841E-1D0D480F2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Migration from Aleph to OCLC Worldshare – Summer 2019</a:t>
            </a:r>
          </a:p>
          <a:p>
            <a:r>
              <a:rPr lang="en-GB" dirty="0"/>
              <a:t>Adoption of OCLC Tipasa at the end of 2019</a:t>
            </a:r>
          </a:p>
          <a:p>
            <a:r>
              <a:rPr lang="en-GB" dirty="0"/>
              <a:t>Starting using RapidILL for supplying born-digital articles and chapters in April 2021</a:t>
            </a:r>
          </a:p>
          <a:p>
            <a:endParaRPr lang="en-GB" dirty="0"/>
          </a:p>
          <a:p>
            <a:r>
              <a:rPr lang="en-GB" dirty="0"/>
              <a:t>Why RapidILL?</a:t>
            </a:r>
          </a:p>
          <a:p>
            <a:pPr marL="0" indent="0">
              <a:buNone/>
            </a:pPr>
            <a:r>
              <a:rPr lang="en-GB" dirty="0"/>
              <a:t>There was concern that increased journal prices might lead to greater reliance on ILL to provide our researchers with what they need.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76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282F-CA79-4394-B20A-69BE8716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A0F0"/>
                </a:solidFill>
                <a:latin typeface="Arial Black" panose="020B0A04020102020204" pitchFamily="34" charset="0"/>
              </a:rPr>
              <a:t>Faster service + staff time saved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44350-7089-4095-841E-1D0D480F2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Automation features in Tipasa enabled requests to be sent to RapidILL with no staff processing</a:t>
            </a:r>
          </a:p>
          <a:p>
            <a:r>
              <a:rPr lang="en-GB" dirty="0"/>
              <a:t>Proven sender functionality enabled the article to go directly to the user and not via UEA Library staff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dirty="0"/>
              <a:t>This saved a lot of staff time but was also good news for the users</a:t>
            </a:r>
          </a:p>
          <a:p>
            <a:r>
              <a:rPr lang="en-GB" dirty="0"/>
              <a:t>Copies supplied 24/7 as libraries worldwide involved</a:t>
            </a:r>
          </a:p>
          <a:p>
            <a:r>
              <a:rPr lang="en-GB" dirty="0"/>
              <a:t>Requests do not sit waiting for staff to process during office hours</a:t>
            </a:r>
          </a:p>
        </p:txBody>
      </p:sp>
    </p:spTree>
    <p:extLst>
      <p:ext uri="{BB962C8B-B14F-4D97-AF65-F5344CB8AC3E}">
        <p14:creationId xmlns:p14="http://schemas.microsoft.com/office/powerpoint/2010/main" val="198789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282F-CA79-4394-B20A-69BE8716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A0F0"/>
                </a:solidFill>
                <a:latin typeface="Arial Black" panose="020B0A04020102020204" pitchFamily="34" charset="0"/>
              </a:rPr>
              <a:t>Changes to how we administer ILL made possible with RapidILL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44350-7089-4095-841E-1D0D480F2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With RapidILL costs not being per item it meant we could manage the budgets differently.</a:t>
            </a:r>
          </a:p>
          <a:p>
            <a:pPr lvl="1"/>
            <a:r>
              <a:rPr lang="en-GB" dirty="0"/>
              <a:t>The budget was no longer divided by department and limits on number of requests were removed</a:t>
            </a:r>
          </a:p>
          <a:p>
            <a:pPr lvl="1"/>
            <a:r>
              <a:rPr lang="en-GB" dirty="0"/>
              <a:t>Faculty authorisation is no longer required for taught students 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This lead to</a:t>
            </a:r>
          </a:p>
          <a:p>
            <a:pPr lvl="1"/>
            <a:r>
              <a:rPr lang="en-GB" dirty="0"/>
              <a:t>Faster service as getting authorisation delayed requests</a:t>
            </a:r>
          </a:p>
          <a:p>
            <a:pPr lvl="1"/>
            <a:r>
              <a:rPr lang="en-GB" dirty="0"/>
              <a:t>Removed a barrier for students using the service</a:t>
            </a:r>
          </a:p>
          <a:p>
            <a:pPr lvl="1"/>
            <a:r>
              <a:rPr lang="en-GB" dirty="0"/>
              <a:t>Saved a LOT of staff time both on a daily basis in dealing with authorisation and monthly with expenditure reporting</a:t>
            </a:r>
          </a:p>
        </p:txBody>
      </p:sp>
    </p:spTree>
    <p:extLst>
      <p:ext uri="{BB962C8B-B14F-4D97-AF65-F5344CB8AC3E}">
        <p14:creationId xmlns:p14="http://schemas.microsoft.com/office/powerpoint/2010/main" val="272082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282F-CA79-4394-B20A-69BE8716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A0F0"/>
                </a:solidFill>
                <a:latin typeface="Arial Black" panose="020B0A04020102020204" pitchFamily="34" charset="0"/>
              </a:rPr>
              <a:t>What next for us?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44350-7089-4095-841E-1D0D480F2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would be good to have book chapter requests automated in the same way as for journal articles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need to start investigating the use of automaton features and proven sender functionality in Tipasa when sending requests to other lenders </a:t>
            </a:r>
          </a:p>
        </p:txBody>
      </p:sp>
    </p:spTree>
    <p:extLst>
      <p:ext uri="{BB962C8B-B14F-4D97-AF65-F5344CB8AC3E}">
        <p14:creationId xmlns:p14="http://schemas.microsoft.com/office/powerpoint/2010/main" val="310789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282F-CA79-4394-B20A-69BE8716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A0F0"/>
                </a:solidFill>
                <a:latin typeface="Arial Black" panose="020B0A04020102020204" pitchFamily="34" charset="0"/>
              </a:rPr>
              <a:t>How might RapidILL or similar services bring ILL communities together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44350-7089-4095-841E-1D0D480F2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Benefits of reciprocal borrowing and lending rather than charging per item</a:t>
            </a:r>
          </a:p>
          <a:p>
            <a:r>
              <a:rPr lang="en-GB" dirty="0"/>
              <a:t>Faster Service</a:t>
            </a:r>
          </a:p>
          <a:p>
            <a:r>
              <a:rPr lang="en-GB" dirty="0"/>
              <a:t>Simpler, more efficient administration</a:t>
            </a:r>
          </a:p>
          <a:p>
            <a:r>
              <a:rPr lang="en-GB" dirty="0"/>
              <a:t>Removal of barriers to users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RapidILL has already achieved a lot to bring ILL communities together and, hopefully, we can build on that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291836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282F-CA79-4394-B20A-69BE8716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A0F0"/>
                </a:solidFill>
                <a:latin typeface="Arial Black" panose="020B0A04020102020204" pitchFamily="34" charset="0"/>
              </a:rPr>
              <a:t>Any questions?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44350-7089-4095-841E-1D0D480F2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6000" dirty="0"/>
              <a:t>Any questions for Carl or Alison?</a:t>
            </a:r>
          </a:p>
        </p:txBody>
      </p:sp>
    </p:spTree>
    <p:extLst>
      <p:ext uri="{BB962C8B-B14F-4D97-AF65-F5344CB8AC3E}">
        <p14:creationId xmlns:p14="http://schemas.microsoft.com/office/powerpoint/2010/main" val="356814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380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PowerPoint Presentation</vt:lpstr>
      <vt:lpstr>Background</vt:lpstr>
      <vt:lpstr>Faster service + staff time saved</vt:lpstr>
      <vt:lpstr>Changes to how we administer ILL made possible with RapidILL</vt:lpstr>
      <vt:lpstr>What next for us?</vt:lpstr>
      <vt:lpstr>How might RapidILL or similar services bring ILL communities together</vt:lpstr>
      <vt:lpstr>Any questions?</vt:lpstr>
    </vt:vector>
  </TitlesOfParts>
  <Company>University of East Anglia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Jones (ARM)</dc:creator>
  <cp:lastModifiedBy>Alison Dyer (LIB - Staff)</cp:lastModifiedBy>
  <cp:revision>37</cp:revision>
  <dcterms:created xsi:type="dcterms:W3CDTF">2015-02-16T14:40:57Z</dcterms:created>
  <dcterms:modified xsi:type="dcterms:W3CDTF">2022-06-27T13:34:47Z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-1977475698</vt:i4>
  </property>
  <property fmtid="{D5CDD505-2E9C-101B-9397-08002B2CF9AE}" pid="3" name="_NewReviewCycle">
    <vt:lpwstr/>
  </property>
  <property fmtid="{D5CDD505-2E9C-101B-9397-08002B2CF9AE}" pid="4" name="_EmailSubject">
    <vt:lpwstr>FIL Website - Interlend 2022 presentations</vt:lpwstr>
  </property>
  <property fmtid="{D5CDD505-2E9C-101B-9397-08002B2CF9AE}" pid="5" name="_AuthorEmail">
    <vt:lpwstr>Alison.Dyer@uea.ac.uk</vt:lpwstr>
  </property>
  <property fmtid="{D5CDD505-2E9C-101B-9397-08002B2CF9AE}" pid="6" name="_AuthorEmailDisplayName">
    <vt:lpwstr>Alison Dyer (LIB - Staff)</vt:lpwstr>
  </property>
</Properties>
</file>