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38"/>
  </p:notesMasterIdLst>
  <p:handoutMasterIdLst>
    <p:handoutMasterId r:id="rId39"/>
  </p:handoutMasterIdLst>
  <p:sldIdLst>
    <p:sldId id="348" r:id="rId6"/>
    <p:sldId id="352" r:id="rId7"/>
    <p:sldId id="367" r:id="rId8"/>
    <p:sldId id="368" r:id="rId9"/>
    <p:sldId id="369" r:id="rId10"/>
    <p:sldId id="374" r:id="rId11"/>
    <p:sldId id="375" r:id="rId12"/>
    <p:sldId id="370" r:id="rId13"/>
    <p:sldId id="376" r:id="rId14"/>
    <p:sldId id="371" r:id="rId15"/>
    <p:sldId id="372" r:id="rId16"/>
    <p:sldId id="377" r:id="rId17"/>
    <p:sldId id="378" r:id="rId18"/>
    <p:sldId id="379" r:id="rId19"/>
    <p:sldId id="380" r:id="rId20"/>
    <p:sldId id="381" r:id="rId21"/>
    <p:sldId id="373" r:id="rId22"/>
    <p:sldId id="353" r:id="rId23"/>
    <p:sldId id="351" r:id="rId24"/>
    <p:sldId id="359" r:id="rId25"/>
    <p:sldId id="355" r:id="rId26"/>
    <p:sldId id="354" r:id="rId27"/>
    <p:sldId id="356" r:id="rId28"/>
    <p:sldId id="361" r:id="rId29"/>
    <p:sldId id="360" r:id="rId30"/>
    <p:sldId id="358" r:id="rId31"/>
    <p:sldId id="362" r:id="rId32"/>
    <p:sldId id="363" r:id="rId33"/>
    <p:sldId id="364" r:id="rId34"/>
    <p:sldId id="366" r:id="rId35"/>
    <p:sldId id="357" r:id="rId36"/>
    <p:sldId id="382" r:id="rId37"/>
  </p:sldIdLst>
  <p:sldSz cx="9144000" cy="5143500" type="screen16x9"/>
  <p:notesSz cx="6805613" cy="99441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713">
          <p15:clr>
            <a:srgbClr val="A4A3A4"/>
          </p15:clr>
        </p15:guide>
        <p15:guide id="2" pos="2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8B35C8-AE67-D215-2174-D5889F5DA3C1}" v="180" dt="2022-04-26T10:10:30.890"/>
    <p1510:client id="{CC8E5C59-06DC-A75B-CA36-1DB9F0648485}" v="20" dt="2022-05-09T13:36:59.346"/>
    <p1510:client id="{F5E73DAA-D21A-47D0-9413-FF9B68346912}" v="236" dt="2022-03-11T11:53:16.2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85" autoAdjust="0"/>
    <p:restoredTop sz="78224" autoAdjust="0"/>
  </p:normalViewPr>
  <p:slideViewPr>
    <p:cSldViewPr snapToObjects="1">
      <p:cViewPr varScale="1">
        <p:scale>
          <a:sx n="71" d="100"/>
          <a:sy n="71" d="100"/>
        </p:scale>
        <p:origin x="1312" y="48"/>
      </p:cViewPr>
      <p:guideLst>
        <p:guide orient="horz" pos="713"/>
        <p:guide pos="24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67681368736808"/>
          <c:y val="4.7109480949964538E-3"/>
          <c:w val="0.51453236346755127"/>
          <c:h val="0.7696372347402376"/>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0D8-4A79-A940-02BCCE6B6CF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0D8-4A79-A940-02BCCE6B6CF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0D8-4A79-A940-02BCCE6B6CF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0D8-4A79-A940-02BCCE6B6CFC}"/>
              </c:ext>
            </c:extLst>
          </c:dPt>
          <c:cat>
            <c:numRef>
              <c:f>Sheet1!$A$2:$A$5</c:f>
              <c:numCache>
                <c:formatCode>General</c:formatCode>
                <c:ptCount val="4"/>
              </c:numCache>
            </c:numRef>
          </c:cat>
          <c:val>
            <c:numRef>
              <c:f>Sheet1!$B$2:$B$5</c:f>
              <c:numCache>
                <c:formatCode>General</c:formatCode>
                <c:ptCount val="4"/>
                <c:pt idx="0">
                  <c:v>93</c:v>
                </c:pt>
                <c:pt idx="1">
                  <c:v>7</c:v>
                </c:pt>
              </c:numCache>
            </c:numRef>
          </c:val>
          <c:extLst>
            <c:ext xmlns:c16="http://schemas.microsoft.com/office/drawing/2014/chart" uri="{C3380CC4-5D6E-409C-BE32-E72D297353CC}">
              <c16:uniqueId val="{00000000-44B6-447F-9933-144335C07F0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0.38095</cdr:x>
      <cdr:y>0.33743</cdr:y>
    </cdr:from>
    <cdr:to>
      <cdr:x>0.6994</cdr:x>
      <cdr:y>0.66257</cdr:y>
    </cdr:to>
    <cdr:sp macro="" textlink="">
      <cdr:nvSpPr>
        <cdr:cNvPr id="2" name="Rectangle 1"/>
        <cdr:cNvSpPr/>
      </cdr:nvSpPr>
      <cdr:spPr>
        <a:xfrm xmlns:a="http://schemas.openxmlformats.org/drawingml/2006/main">
          <a:off x="1728192" y="958267"/>
          <a:ext cx="1444627"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5400" b="0" cap="none" spc="0" dirty="0" smtClean="0">
              <a:ln w="0"/>
              <a:solidFill>
                <a:schemeClr val="tx1"/>
              </a:solidFill>
              <a:effectLst>
                <a:outerShdw blurRad="38100" dist="19050" dir="2700000" algn="tl" rotWithShape="0">
                  <a:schemeClr val="dk1">
                    <a:alpha val="40000"/>
                  </a:schemeClr>
                </a:outerShdw>
              </a:effectLst>
            </a:rPr>
            <a:t>93%</a:t>
          </a:r>
          <a:endParaRPr lang="en-US" sz="5400" b="0" cap="none" spc="0" dirty="0">
            <a:ln w="0"/>
            <a:solidFill>
              <a:schemeClr val="tx1"/>
            </a:solidFill>
            <a:effectLst>
              <a:outerShdw blurRad="38100" dist="19050" dir="2700000" algn="tl" rotWithShape="0">
                <a:schemeClr val="dk1">
                  <a:alpha val="40000"/>
                </a:schemeClr>
              </a:outerShdw>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BA401E-5089-4487-9D82-7DB35038CF5F}"/>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atin typeface="Arial" panose="020B0604020202020204" pitchFamily="34" charset="0"/>
                <a:ea typeface="ＭＳ Ｐゴシック" panose="020B0600070205080204" pitchFamily="34" charset="-128"/>
              </a:defRPr>
            </a:lvl1pPr>
          </a:lstStyle>
          <a:p>
            <a:pPr>
              <a:defRPr/>
            </a:pPr>
            <a:endParaRPr lang="en-GB"/>
          </a:p>
        </p:txBody>
      </p:sp>
      <p:sp>
        <p:nvSpPr>
          <p:cNvPr id="3" name="Date Placeholder 2">
            <a:extLst>
              <a:ext uri="{FF2B5EF4-FFF2-40B4-BE49-F238E27FC236}">
                <a16:creationId xmlns:a16="http://schemas.microsoft.com/office/drawing/2014/main" id="{6769E9B9-9F13-4544-B0B5-422CCE793769}"/>
              </a:ext>
            </a:extLst>
          </p:cNvPr>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atin typeface="Arial" panose="020B0604020202020204" pitchFamily="34" charset="0"/>
                <a:ea typeface="ＭＳ Ｐゴシック" panose="020B0600070205080204" pitchFamily="34" charset="-128"/>
              </a:defRPr>
            </a:lvl1pPr>
          </a:lstStyle>
          <a:p>
            <a:pPr>
              <a:defRPr/>
            </a:pPr>
            <a:fld id="{E2C8AF6F-5489-4B50-8180-9E6118FC16F5}" type="datetimeFigureOut">
              <a:rPr lang="en-GB"/>
              <a:pPr>
                <a:defRPr/>
              </a:pPr>
              <a:t>28/06/2022</a:t>
            </a:fld>
            <a:endParaRPr lang="en-GB" dirty="0"/>
          </a:p>
        </p:txBody>
      </p:sp>
      <p:sp>
        <p:nvSpPr>
          <p:cNvPr id="4" name="Footer Placeholder 3">
            <a:extLst>
              <a:ext uri="{FF2B5EF4-FFF2-40B4-BE49-F238E27FC236}">
                <a16:creationId xmlns:a16="http://schemas.microsoft.com/office/drawing/2014/main" id="{CAE6326A-2D3E-4D1F-AD1E-6E6615C15A01}"/>
              </a:ext>
            </a:extLst>
          </p:cNvPr>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atin typeface="Arial" panose="020B0604020202020204" pitchFamily="34" charset="0"/>
                <a:ea typeface="ＭＳ Ｐゴシック" panose="020B0600070205080204" pitchFamily="34" charset="-128"/>
              </a:defRPr>
            </a:lvl1pPr>
          </a:lstStyle>
          <a:p>
            <a:pPr>
              <a:defRPr/>
            </a:pPr>
            <a:endParaRPr lang="en-GB"/>
          </a:p>
        </p:txBody>
      </p:sp>
      <p:sp>
        <p:nvSpPr>
          <p:cNvPr id="5" name="Slide Number Placeholder 4">
            <a:extLst>
              <a:ext uri="{FF2B5EF4-FFF2-40B4-BE49-F238E27FC236}">
                <a16:creationId xmlns:a16="http://schemas.microsoft.com/office/drawing/2014/main" id="{2A9F1AC0-6870-4974-95B7-D61C33106864}"/>
              </a:ext>
            </a:extLst>
          </p:cNvPr>
          <p:cNvSpPr>
            <a:spLocks noGrp="1"/>
          </p:cNvSpPr>
          <p:nvPr>
            <p:ph type="sldNum" sz="quarter" idx="3"/>
          </p:nvPr>
        </p:nvSpPr>
        <p:spPr>
          <a:xfrm>
            <a:off x="3854450" y="9445625"/>
            <a:ext cx="2949575" cy="498475"/>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E46B2E9-6633-44AE-A30B-94B6D1EBAE2F}"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CF69B0-7AB4-4D4D-BB5B-03782D3E42D9}"/>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46436275-13F8-42B0-9A8D-90A3C025875A}"/>
              </a:ext>
            </a:extLst>
          </p:cNvPr>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atin typeface="Arial" charset="0"/>
                <a:ea typeface="ＭＳ Ｐゴシック" charset="-128"/>
              </a:defRPr>
            </a:lvl1pPr>
          </a:lstStyle>
          <a:p>
            <a:pPr>
              <a:defRPr/>
            </a:pPr>
            <a:fld id="{4EF00398-0977-40A4-B2BD-A2D0611E9E5E}" type="datetimeFigureOut">
              <a:rPr lang="en-US"/>
              <a:pPr>
                <a:defRPr/>
              </a:pPr>
              <a:t>6/28/2022</a:t>
            </a:fld>
            <a:endParaRPr lang="en-US" dirty="0"/>
          </a:p>
        </p:txBody>
      </p:sp>
      <p:sp>
        <p:nvSpPr>
          <p:cNvPr id="4" name="Slide Image Placeholder 3">
            <a:extLst>
              <a:ext uri="{FF2B5EF4-FFF2-40B4-BE49-F238E27FC236}">
                <a16:creationId xmlns:a16="http://schemas.microsoft.com/office/drawing/2014/main" id="{BCDF6CBA-F5F1-486B-B503-6CEB8365A653}"/>
              </a:ext>
            </a:extLst>
          </p:cNvPr>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AB9CE170-BB10-4918-9E05-A10BE5B86375}"/>
              </a:ext>
            </a:extLst>
          </p:cNvPr>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48A2CAFC-08F6-4FB7-A1EC-FD1DF619F065}"/>
              </a:ext>
            </a:extLst>
          </p:cNvPr>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atin typeface="Arial"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26C7A2C1-7375-438D-A196-6C308E2C3053}"/>
              </a:ext>
            </a:extLst>
          </p:cNvPr>
          <p:cNvSpPr>
            <a:spLocks noGrp="1"/>
          </p:cNvSpPr>
          <p:nvPr>
            <p:ph type="sldNum" sz="quarter" idx="5"/>
          </p:nvPr>
        </p:nvSpPr>
        <p:spPr>
          <a:xfrm>
            <a:off x="3854450" y="9445625"/>
            <a:ext cx="2949575" cy="498475"/>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15DA4178-8E38-403A-A699-810AE77A25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Good morning. Pleasure to be starting this year’s </a:t>
            </a:r>
            <a:r>
              <a:rPr lang="en-GB" sz="1200" kern="1200" dirty="0" err="1" smtClean="0">
                <a:solidFill>
                  <a:schemeClr val="tx1"/>
                </a:solidFill>
                <a:effectLst/>
                <a:latin typeface="+mn-lt"/>
                <a:ea typeface="+mn-ea"/>
                <a:cs typeface="+mn-cs"/>
              </a:rPr>
              <a:t>Interlend</a:t>
            </a:r>
            <a:r>
              <a:rPr lang="en-GB" sz="1200" kern="1200" dirty="0" smtClean="0">
                <a:solidFill>
                  <a:schemeClr val="tx1"/>
                </a:solidFill>
                <a:effectLst/>
                <a:latin typeface="+mn-lt"/>
                <a:ea typeface="+mn-ea"/>
                <a:cs typeface="+mn-cs"/>
              </a:rPr>
              <a:t> conference. A two part presentation between University of Edinburgh (Alma) and of University of East Anglia (Aleph/ </a:t>
            </a:r>
            <a:r>
              <a:rPr lang="en-GB" sz="1200" kern="1200" dirty="0" err="1" smtClean="0">
                <a:solidFill>
                  <a:schemeClr val="tx1"/>
                </a:solidFill>
                <a:effectLst/>
                <a:latin typeface="+mn-lt"/>
                <a:ea typeface="+mn-ea"/>
                <a:cs typeface="+mn-cs"/>
              </a:rPr>
              <a:t>Worldshare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Tipasa</a:t>
            </a:r>
            <a:r>
              <a:rPr lang="en-GB"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Talk a little bit about </a:t>
            </a:r>
            <a:r>
              <a:rPr lang="en-GB" sz="1200" kern="1200" dirty="0" err="1" smtClean="0">
                <a:solidFill>
                  <a:schemeClr val="tx1"/>
                </a:solidFill>
                <a:effectLst/>
                <a:latin typeface="+mn-lt"/>
                <a:ea typeface="+mn-ea"/>
                <a:cs typeface="+mn-cs"/>
              </a:rPr>
              <a:t>RapidILL</a:t>
            </a:r>
            <a:r>
              <a:rPr lang="en-GB" sz="1200" kern="1200" dirty="0" smtClean="0">
                <a:solidFill>
                  <a:schemeClr val="tx1"/>
                </a:solidFill>
                <a:effectLst/>
                <a:latin typeface="+mn-lt"/>
                <a:ea typeface="+mn-ea"/>
                <a:cs typeface="+mn-cs"/>
              </a:rPr>
              <a:t> for the benefit of those who either know nothing about or have never used </a:t>
            </a:r>
            <a:r>
              <a:rPr lang="en-GB" sz="1200" kern="1200" dirty="0" err="1" smtClean="0">
                <a:solidFill>
                  <a:schemeClr val="tx1"/>
                </a:solidFill>
                <a:effectLst/>
                <a:latin typeface="+mn-lt"/>
                <a:ea typeface="+mn-ea"/>
                <a:cs typeface="+mn-cs"/>
              </a:rPr>
              <a:t>RapidILL</a:t>
            </a:r>
            <a:r>
              <a:rPr lang="en-GB"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Following on from previous presentations including Phil Sykes- University of Liverpool who talked at great length about </a:t>
            </a:r>
            <a:r>
              <a:rPr lang="en-GB" sz="1200" kern="1200" dirty="0" err="1" smtClean="0">
                <a:solidFill>
                  <a:schemeClr val="tx1"/>
                </a:solidFill>
                <a:effectLst/>
                <a:latin typeface="+mn-lt"/>
                <a:ea typeface="+mn-ea"/>
                <a:cs typeface="+mn-cs"/>
              </a:rPr>
              <a:t>RapidILL</a:t>
            </a:r>
            <a:r>
              <a:rPr lang="en-GB" sz="1200" kern="1200" dirty="0" smtClean="0">
                <a:solidFill>
                  <a:schemeClr val="tx1"/>
                </a:solidFill>
                <a:effectLst/>
                <a:latin typeface="+mn-lt"/>
                <a:ea typeface="+mn-ea"/>
                <a:cs typeface="+mn-cs"/>
              </a:rPr>
              <a:t> last year, when less UK institutions were using the system. </a:t>
            </a:r>
          </a:p>
          <a:p>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1</a:t>
            </a:fld>
            <a:endParaRPr lang="en-US" altLang="en-US"/>
          </a:p>
        </p:txBody>
      </p:sp>
    </p:spTree>
    <p:extLst>
      <p:ext uri="{BB962C8B-B14F-4D97-AF65-F5344CB8AC3E}">
        <p14:creationId xmlns:p14="http://schemas.microsoft.com/office/powerpoint/2010/main" val="1393315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Documents are also manually uploaded by us and delivered via Article Exchange (file delivery tool) using our OCLC subscription.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Big advantage to user is that books are received and circulated/borrowed in one system/one library account. </a:t>
            </a:r>
          </a:p>
          <a:p>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10</a:t>
            </a:fld>
            <a:endParaRPr lang="en-US" altLang="en-US"/>
          </a:p>
        </p:txBody>
      </p:sp>
    </p:spTree>
    <p:extLst>
      <p:ext uri="{BB962C8B-B14F-4D97-AF65-F5344CB8AC3E}">
        <p14:creationId xmlns:p14="http://schemas.microsoft.com/office/powerpoint/2010/main" val="2797807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err="1" smtClean="0">
                <a:solidFill>
                  <a:schemeClr val="tx1"/>
                </a:solidFill>
                <a:effectLst/>
                <a:latin typeface="+mn-lt"/>
                <a:ea typeface="+mn-ea"/>
                <a:cs typeface="+mn-cs"/>
              </a:rPr>
              <a:t>RapidILL</a:t>
            </a:r>
            <a:r>
              <a:rPr lang="en-GB" sz="1200" kern="1200" dirty="0" smtClean="0">
                <a:solidFill>
                  <a:schemeClr val="tx1"/>
                </a:solidFill>
                <a:effectLst/>
                <a:latin typeface="+mn-lt"/>
                <a:ea typeface="+mn-ea"/>
                <a:cs typeface="+mn-cs"/>
              </a:rPr>
              <a:t> was created in 1997 and is now owned by </a:t>
            </a:r>
            <a:r>
              <a:rPr lang="en-GB" sz="1200" kern="1200" dirty="0" err="1" smtClean="0">
                <a:solidFill>
                  <a:schemeClr val="tx1"/>
                </a:solidFill>
                <a:effectLst/>
                <a:latin typeface="+mn-lt"/>
                <a:ea typeface="+mn-ea"/>
                <a:cs typeface="+mn-cs"/>
              </a:rPr>
              <a:t>ExLibris</a:t>
            </a:r>
            <a:r>
              <a:rPr lang="en-GB" sz="1200" kern="1200" dirty="0" smtClean="0">
                <a:solidFill>
                  <a:schemeClr val="tx1"/>
                </a:solidFill>
                <a:effectLst/>
                <a:latin typeface="+mn-lt"/>
                <a:ea typeface="+mn-ea"/>
                <a:cs typeface="+mn-cs"/>
              </a:rPr>
              <a:t> since 2018.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standalone, web-based document delivery system that integrates with many library management systems, including Alma.</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As well as fast turnaround times, borrowing works on a reciprocal basis with no transaction charges or invoicing costs among the </a:t>
            </a:r>
            <a:r>
              <a:rPr lang="en-GB" sz="1200" kern="1200" dirty="0" err="1" smtClean="0">
                <a:solidFill>
                  <a:schemeClr val="tx1"/>
                </a:solidFill>
                <a:effectLst/>
                <a:latin typeface="+mn-lt"/>
                <a:ea typeface="+mn-ea"/>
                <a:cs typeface="+mn-cs"/>
              </a:rPr>
              <a:t>RapidILL</a:t>
            </a:r>
            <a:r>
              <a:rPr lang="en-GB" sz="1200" kern="1200" dirty="0" smtClean="0">
                <a:solidFill>
                  <a:schemeClr val="tx1"/>
                </a:solidFill>
                <a:effectLst/>
                <a:latin typeface="+mn-lt"/>
                <a:ea typeface="+mn-ea"/>
                <a:cs typeface="+mn-cs"/>
              </a:rPr>
              <a:t> network.</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Also, offer optional automated borrowing requesting and delivery.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 October 2020, the first 5 UK institutions adopted </a:t>
            </a:r>
            <a:r>
              <a:rPr lang="en-GB" sz="1200" kern="1200" dirty="0" err="1" smtClean="0">
                <a:solidFill>
                  <a:schemeClr val="tx1"/>
                </a:solidFill>
                <a:effectLst/>
                <a:latin typeface="+mn-lt"/>
                <a:ea typeface="+mn-ea"/>
                <a:cs typeface="+mn-cs"/>
              </a:rPr>
              <a:t>RapidILL</a:t>
            </a:r>
            <a:r>
              <a:rPr lang="en-GB" sz="1200" kern="1200" dirty="0" smtClean="0">
                <a:solidFill>
                  <a:schemeClr val="tx1"/>
                </a:solidFill>
                <a:effectLst/>
                <a:latin typeface="+mn-lt"/>
                <a:ea typeface="+mn-ea"/>
                <a:cs typeface="+mn-cs"/>
              </a:rPr>
              <a:t>. 46 institutions currently in the UK “pod”.  </a:t>
            </a:r>
          </a:p>
          <a:p>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11</a:t>
            </a:fld>
            <a:endParaRPr lang="en-US" altLang="en-US"/>
          </a:p>
        </p:txBody>
      </p:sp>
    </p:spTree>
    <p:extLst>
      <p:ext uri="{BB962C8B-B14F-4D97-AF65-F5344CB8AC3E}">
        <p14:creationId xmlns:p14="http://schemas.microsoft.com/office/powerpoint/2010/main" val="318746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err="1" smtClean="0">
                <a:solidFill>
                  <a:schemeClr val="tx1"/>
                </a:solidFill>
                <a:effectLst/>
                <a:latin typeface="+mn-lt"/>
                <a:ea typeface="+mn-ea"/>
                <a:cs typeface="+mn-cs"/>
              </a:rPr>
              <a:t>RapidILL</a:t>
            </a:r>
            <a:r>
              <a:rPr lang="en-GB" sz="1200" kern="1200" dirty="0" smtClean="0">
                <a:solidFill>
                  <a:schemeClr val="tx1"/>
                </a:solidFill>
                <a:effectLst/>
                <a:latin typeface="+mn-lt"/>
                <a:ea typeface="+mn-ea"/>
                <a:cs typeface="+mn-cs"/>
              </a:rPr>
              <a:t> Member Map</a:t>
            </a:r>
          </a:p>
          <a:p>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12</a:t>
            </a:fld>
            <a:endParaRPr lang="en-US" altLang="en-US"/>
          </a:p>
        </p:txBody>
      </p:sp>
    </p:spTree>
    <p:extLst>
      <p:ext uri="{BB962C8B-B14F-4D97-AF65-F5344CB8AC3E}">
        <p14:creationId xmlns:p14="http://schemas.microsoft.com/office/powerpoint/2010/main" val="622540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Many institutions took advantage of </a:t>
            </a:r>
            <a:r>
              <a:rPr lang="en-GB" sz="1200" kern="1200" dirty="0" err="1" smtClean="0">
                <a:solidFill>
                  <a:schemeClr val="tx1"/>
                </a:solidFill>
                <a:effectLst/>
                <a:latin typeface="+mn-lt"/>
                <a:ea typeface="+mn-ea"/>
                <a:cs typeface="+mn-cs"/>
              </a:rPr>
              <a:t>RapidILL</a:t>
            </a:r>
            <a:r>
              <a:rPr lang="en-GB" sz="1200" kern="1200" dirty="0" smtClean="0">
                <a:solidFill>
                  <a:schemeClr val="tx1"/>
                </a:solidFill>
                <a:effectLst/>
                <a:latin typeface="+mn-lt"/>
                <a:ea typeface="+mn-ea"/>
                <a:cs typeface="+mn-cs"/>
              </a:rPr>
              <a:t> during the lockdown as a means of enhancing the speed and availability of articles and chapters to their readers.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Like many, our involvement with </a:t>
            </a:r>
            <a:r>
              <a:rPr lang="en-GB" sz="1200" kern="1200" dirty="0" err="1" smtClean="0">
                <a:solidFill>
                  <a:schemeClr val="tx1"/>
                </a:solidFill>
                <a:effectLst/>
                <a:latin typeface="+mn-lt"/>
                <a:ea typeface="+mn-ea"/>
                <a:cs typeface="+mn-cs"/>
              </a:rPr>
              <a:t>RapidILL</a:t>
            </a:r>
            <a:r>
              <a:rPr lang="en-GB" sz="1200" kern="1200" dirty="0" smtClean="0">
                <a:solidFill>
                  <a:schemeClr val="tx1"/>
                </a:solidFill>
                <a:effectLst/>
                <a:latin typeface="+mn-lt"/>
                <a:ea typeface="+mn-ea"/>
                <a:cs typeface="+mn-cs"/>
              </a:rPr>
              <a:t> was linked to the UK-wide N8+ Test, designed to trial a UK-based document delivery consortium that would compensate for a hypothetical cancellation of electronic subscriptions, with </a:t>
            </a:r>
            <a:r>
              <a:rPr lang="en-GB" sz="1200" kern="1200" dirty="0" err="1" smtClean="0">
                <a:solidFill>
                  <a:schemeClr val="tx1"/>
                </a:solidFill>
                <a:effectLst/>
                <a:latin typeface="+mn-lt"/>
                <a:ea typeface="+mn-ea"/>
                <a:cs typeface="+mn-cs"/>
              </a:rPr>
              <a:t>RapidILL</a:t>
            </a:r>
            <a:r>
              <a:rPr lang="en-GB" sz="1200" kern="1200" dirty="0" smtClean="0">
                <a:solidFill>
                  <a:schemeClr val="tx1"/>
                </a:solidFill>
                <a:effectLst/>
                <a:latin typeface="+mn-lt"/>
                <a:ea typeface="+mn-ea"/>
                <a:cs typeface="+mn-cs"/>
              </a:rPr>
              <a:t> as the common delivery tool.</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Began using </a:t>
            </a:r>
            <a:r>
              <a:rPr lang="en-GB" sz="1200" kern="1200" dirty="0" err="1" smtClean="0">
                <a:solidFill>
                  <a:schemeClr val="tx1"/>
                </a:solidFill>
                <a:effectLst/>
                <a:latin typeface="+mn-lt"/>
                <a:ea typeface="+mn-ea"/>
                <a:cs typeface="+mn-cs"/>
              </a:rPr>
              <a:t>RapidILL</a:t>
            </a:r>
            <a:r>
              <a:rPr lang="en-GB" sz="1200" kern="1200" dirty="0" smtClean="0">
                <a:solidFill>
                  <a:schemeClr val="tx1"/>
                </a:solidFill>
                <a:effectLst/>
                <a:latin typeface="+mn-lt"/>
                <a:ea typeface="+mn-ea"/>
                <a:cs typeface="+mn-cs"/>
              </a:rPr>
              <a:t> from Jan 2022 </a:t>
            </a:r>
          </a:p>
          <a:p>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13</a:t>
            </a:fld>
            <a:endParaRPr lang="en-US" altLang="en-US"/>
          </a:p>
        </p:txBody>
      </p:sp>
    </p:spTree>
    <p:extLst>
      <p:ext uri="{BB962C8B-B14F-4D97-AF65-F5344CB8AC3E}">
        <p14:creationId xmlns:p14="http://schemas.microsoft.com/office/powerpoint/2010/main" val="2833705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began Integration in November 2021, when we knew we would be part of the N8+ test.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An initial meeting is arranged with </a:t>
            </a:r>
            <a:r>
              <a:rPr lang="en-GB" sz="1200" kern="1200" dirty="0" err="1" smtClean="0">
                <a:solidFill>
                  <a:schemeClr val="tx1"/>
                </a:solidFill>
                <a:effectLst/>
                <a:latin typeface="+mn-lt"/>
                <a:ea typeface="+mn-ea"/>
                <a:cs typeface="+mn-cs"/>
              </a:rPr>
              <a:t>RapidIL</a:t>
            </a:r>
            <a:r>
              <a:rPr lang="en-GB" sz="1200" kern="1200" dirty="0" smtClean="0">
                <a:solidFill>
                  <a:schemeClr val="tx1"/>
                </a:solidFill>
                <a:effectLst/>
                <a:latin typeface="+mn-lt"/>
                <a:ea typeface="+mn-ea"/>
                <a:cs typeface="+mn-cs"/>
              </a:rPr>
              <a:t> staff and relevant members of your team, and you are assigned a Customer </a:t>
            </a:r>
            <a:r>
              <a:rPr lang="en-GB" sz="1200" kern="1200" dirty="0" err="1" smtClean="0">
                <a:solidFill>
                  <a:schemeClr val="tx1"/>
                </a:solidFill>
                <a:effectLst/>
                <a:latin typeface="+mn-lt"/>
                <a:ea typeface="+mn-ea"/>
                <a:cs typeface="+mn-cs"/>
              </a:rPr>
              <a:t>Onboarding</a:t>
            </a:r>
            <a:r>
              <a:rPr lang="en-GB" sz="1200" kern="1200" dirty="0" smtClean="0">
                <a:solidFill>
                  <a:schemeClr val="tx1"/>
                </a:solidFill>
                <a:effectLst/>
                <a:latin typeface="+mn-lt"/>
                <a:ea typeface="+mn-ea"/>
                <a:cs typeface="+mn-cs"/>
              </a:rPr>
              <a:t> Manager.</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Timeframe for integration is a few weeks – Borrowing as short as a few days, and Lending a bit longer due to uploading of holdings to complete.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Communication and tracking of milestones is managed via Basecamp, with guidance, training and videos documented. Training is self-managed.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Initial set-up and integration with Alma was quite straightforward, and handled by our Systems Librarians. Most time consuming aspect was adding journal and book holdings to </a:t>
            </a:r>
            <a:r>
              <a:rPr lang="en-GB" sz="1200" kern="1200" dirty="0" err="1" smtClean="0">
                <a:solidFill>
                  <a:schemeClr val="tx1"/>
                </a:solidFill>
                <a:effectLst/>
                <a:latin typeface="+mn-lt"/>
                <a:ea typeface="+mn-ea"/>
                <a:cs typeface="+mn-cs"/>
              </a:rPr>
              <a:t>RapidILL</a:t>
            </a:r>
            <a:r>
              <a:rPr lang="en-GB" sz="1200" kern="1200" dirty="0" smtClean="0">
                <a:solidFill>
                  <a:schemeClr val="tx1"/>
                </a:solidFill>
                <a:effectLst/>
                <a:latin typeface="+mn-lt"/>
                <a:ea typeface="+mn-ea"/>
                <a:cs typeface="+mn-cs"/>
              </a:rPr>
              <a:t> database, needed for Lending, and setting the Lending statuses. </a:t>
            </a:r>
          </a:p>
          <a:p>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14</a:t>
            </a:fld>
            <a:endParaRPr lang="en-US" altLang="en-US"/>
          </a:p>
        </p:txBody>
      </p:sp>
    </p:spTree>
    <p:extLst>
      <p:ext uri="{BB962C8B-B14F-4D97-AF65-F5344CB8AC3E}">
        <p14:creationId xmlns:p14="http://schemas.microsoft.com/office/powerpoint/2010/main" val="132821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Problems: </a:t>
            </a:r>
            <a:r>
              <a:rPr lang="en-GB" sz="1200" kern="1200" dirty="0" err="1" smtClean="0">
                <a:solidFill>
                  <a:schemeClr val="tx1"/>
                </a:solidFill>
                <a:effectLst/>
                <a:latin typeface="+mn-lt"/>
                <a:ea typeface="+mn-ea"/>
                <a:cs typeface="+mn-cs"/>
              </a:rPr>
              <a:t>Onboarding</a:t>
            </a:r>
            <a:r>
              <a:rPr lang="en-GB" sz="1200" kern="1200" dirty="0" smtClean="0">
                <a:solidFill>
                  <a:schemeClr val="tx1"/>
                </a:solidFill>
                <a:effectLst/>
                <a:latin typeface="+mn-lt"/>
                <a:ea typeface="+mn-ea"/>
                <a:cs typeface="+mn-cs"/>
              </a:rPr>
              <a:t> was rather slower for us than expected. A separate Holdings load was required for the N8+ testing so we opted to prioritise set-up for the testing in January and took part in that before we were fully using </a:t>
            </a:r>
            <a:r>
              <a:rPr lang="en-GB" sz="1200" kern="1200" dirty="0" err="1" smtClean="0">
                <a:solidFill>
                  <a:schemeClr val="tx1"/>
                </a:solidFill>
                <a:effectLst/>
                <a:latin typeface="+mn-lt"/>
                <a:ea typeface="+mn-ea"/>
                <a:cs typeface="+mn-cs"/>
              </a:rPr>
              <a:t>RapidILL</a:t>
            </a:r>
            <a:r>
              <a:rPr lang="en-GB"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were able to go ahead with Borrowing after the conclusion of the N8 test, but we had problems with our Holdings upload that meant our start date for Lending kept getting pushed back.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went live with Lending at the beginning of March but did not receive any requests until the start of April, due to the configuration issues. Eventually, we re-uploaded our publishing profile from scratch, which worked and finally became full Lenders from May 2022.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are now using </a:t>
            </a:r>
            <a:r>
              <a:rPr lang="en-GB" sz="1200" kern="1200" dirty="0" err="1" smtClean="0">
                <a:solidFill>
                  <a:schemeClr val="tx1"/>
                </a:solidFill>
                <a:effectLst/>
                <a:latin typeface="+mn-lt"/>
                <a:ea typeface="+mn-ea"/>
                <a:cs typeface="+mn-cs"/>
              </a:rPr>
              <a:t>RapidILL</a:t>
            </a:r>
            <a:r>
              <a:rPr lang="en-GB" sz="1200" kern="1200" dirty="0" smtClean="0">
                <a:solidFill>
                  <a:schemeClr val="tx1"/>
                </a:solidFill>
                <a:effectLst/>
                <a:latin typeface="+mn-lt"/>
                <a:ea typeface="+mn-ea"/>
                <a:cs typeface="+mn-cs"/>
              </a:rPr>
              <a:t> as part of our ILL workflow.</a:t>
            </a:r>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15</a:t>
            </a:fld>
            <a:endParaRPr lang="en-US" altLang="en-US"/>
          </a:p>
        </p:txBody>
      </p:sp>
    </p:spTree>
    <p:extLst>
      <p:ext uri="{BB962C8B-B14F-4D97-AF65-F5344CB8AC3E}">
        <p14:creationId xmlns:p14="http://schemas.microsoft.com/office/powerpoint/2010/main" val="752729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this section, I’m going to cover: </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Our basic workflow </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How we share information among our team </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How we train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are a very small ILL team, with currently no full time member of staff working solely on ILL. But we are a very busy service [University of Edinburgh ILL handles approximately14,000 internal and external requests per year], so we do get help from other library assistants in other teams, and at our site libraries.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This means that we have a lot of people working on requests who only occasionally do ILL work, and don’t always know how the whole process works as they only handle some aspects. It also means that we need robust workflows, which are live documents and can be changed and updated with service statuses easily, especially when we are short-staffed as we have been recently.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Rapid has revolutionised the way we handle requests, as it means we have moved from manually processing each digital request as it comes in to putting it through Rapid as default, and then handling Bad Citation or difficult requests as and when necessary.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basic Rapid workflow we use is as follows: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16</a:t>
            </a:fld>
            <a:endParaRPr lang="en-US" altLang="en-US"/>
          </a:p>
        </p:txBody>
      </p:sp>
    </p:spTree>
    <p:extLst>
      <p:ext uri="{BB962C8B-B14F-4D97-AF65-F5344CB8AC3E}">
        <p14:creationId xmlns:p14="http://schemas.microsoft.com/office/powerpoint/2010/main" val="1120475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1. Pick up the request as it comes in through our online form, as a Created borrowing request, like this example here </a:t>
            </a:r>
          </a:p>
          <a:p>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17</a:t>
            </a:fld>
            <a:endParaRPr lang="en-US" altLang="en-US"/>
          </a:p>
        </p:txBody>
      </p:sp>
    </p:spTree>
    <p:extLst>
      <p:ext uri="{BB962C8B-B14F-4D97-AF65-F5344CB8AC3E}">
        <p14:creationId xmlns:p14="http://schemas.microsoft.com/office/powerpoint/2010/main" val="58656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2. Edit the request to make sure all necessary information is entered: </a:t>
            </a:r>
          </a:p>
          <a:p>
            <a:pPr lvl="1"/>
            <a:r>
              <a:rPr lang="en-GB" sz="1200" kern="1200" dirty="0" smtClean="0">
                <a:solidFill>
                  <a:schemeClr val="tx1"/>
                </a:solidFill>
                <a:effectLst/>
                <a:latin typeface="+mn-lt"/>
                <a:ea typeface="+mn-ea"/>
                <a:cs typeface="+mn-cs"/>
              </a:rPr>
              <a:t>a) Article Title, Journal title, Volume, Date, Pages</a:t>
            </a:r>
          </a:p>
          <a:p>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18</a:t>
            </a:fld>
            <a:endParaRPr lang="en-US" altLang="en-US"/>
          </a:p>
        </p:txBody>
      </p:sp>
    </p:spTree>
    <p:extLst>
      <p:ext uri="{BB962C8B-B14F-4D97-AF65-F5344CB8AC3E}">
        <p14:creationId xmlns:p14="http://schemas.microsoft.com/office/powerpoint/2010/main" val="214451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kern="1200" dirty="0" smtClean="0">
                <a:solidFill>
                  <a:schemeClr val="tx1"/>
                </a:solidFill>
                <a:effectLst/>
                <a:latin typeface="+mn-lt"/>
                <a:ea typeface="+mn-ea"/>
                <a:cs typeface="+mn-cs"/>
              </a:rPr>
              <a:t>b) And most importantly ISSN, which is often not provided the by the patron </a:t>
            </a:r>
          </a:p>
          <a:p>
            <a:pPr lvl="0"/>
            <a:r>
              <a:rPr lang="en-GB" sz="1200" kern="1200" dirty="0" smtClean="0">
                <a:solidFill>
                  <a:schemeClr val="tx1"/>
                </a:solidFill>
                <a:effectLst/>
                <a:latin typeface="+mn-lt"/>
                <a:ea typeface="+mn-ea"/>
                <a:cs typeface="+mn-cs"/>
              </a:rPr>
              <a:t>3. Note that book chapters can also be requested this way, with the slightly different book form… </a:t>
            </a:r>
          </a:p>
          <a:p>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19</a:t>
            </a:fld>
            <a:endParaRPr lang="en-US" altLang="en-US"/>
          </a:p>
        </p:txBody>
      </p:sp>
    </p:spTree>
    <p:extLst>
      <p:ext uri="{BB962C8B-B14F-4D97-AF65-F5344CB8AC3E}">
        <p14:creationId xmlns:p14="http://schemas.microsoft.com/office/powerpoint/2010/main" val="3515490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Want to highlight Edinburgh’s experience using Rapid ILL with Alma and how our processes have changed since 2020.</a:t>
            </a:r>
          </a:p>
          <a:p>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2</a:t>
            </a:fld>
            <a:endParaRPr lang="en-US" altLang="en-US"/>
          </a:p>
        </p:txBody>
      </p:sp>
    </p:spTree>
    <p:extLst>
      <p:ext uri="{BB962C8B-B14F-4D97-AF65-F5344CB8AC3E}">
        <p14:creationId xmlns:p14="http://schemas.microsoft.com/office/powerpoint/2010/main" val="4004754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 Now ISBN and Chapter Number should be included, instead of ISSN, volume etc.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then use Alma’s rota feature, which is how we populate a list of partners for the request to be sent to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20</a:t>
            </a:fld>
            <a:endParaRPr lang="en-US" altLang="en-US"/>
          </a:p>
        </p:txBody>
      </p:sp>
    </p:spTree>
    <p:extLst>
      <p:ext uri="{BB962C8B-B14F-4D97-AF65-F5344CB8AC3E}">
        <p14:creationId xmlns:p14="http://schemas.microsoft.com/office/powerpoint/2010/main" val="3658126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5. And add </a:t>
            </a:r>
            <a:r>
              <a:rPr lang="en-GB" sz="1200" kern="1200" dirty="0" err="1" smtClean="0">
                <a:solidFill>
                  <a:schemeClr val="tx1"/>
                </a:solidFill>
                <a:effectLst/>
                <a:latin typeface="+mn-lt"/>
                <a:ea typeface="+mn-ea"/>
                <a:cs typeface="+mn-cs"/>
              </a:rPr>
              <a:t>RapidILL</a:t>
            </a:r>
            <a:r>
              <a:rPr lang="en-GB" sz="1200" kern="1200" dirty="0" smtClean="0">
                <a:solidFill>
                  <a:schemeClr val="tx1"/>
                </a:solidFill>
                <a:effectLst/>
                <a:latin typeface="+mn-lt"/>
                <a:ea typeface="+mn-ea"/>
                <a:cs typeface="+mn-cs"/>
              </a:rPr>
              <a:t> as a partner </a:t>
            </a:r>
          </a:p>
          <a:p>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21</a:t>
            </a:fld>
            <a:endParaRPr lang="en-US" altLang="en-US"/>
          </a:p>
        </p:txBody>
      </p:sp>
    </p:spTree>
    <p:extLst>
      <p:ext uri="{BB962C8B-B14F-4D97-AF65-F5344CB8AC3E}">
        <p14:creationId xmlns:p14="http://schemas.microsoft.com/office/powerpoint/2010/main" val="3227311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6. And it’s that easy! We can then send off the request </a:t>
            </a:r>
          </a:p>
          <a:p>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22</a:t>
            </a:fld>
            <a:endParaRPr lang="en-US" altLang="en-US"/>
          </a:p>
        </p:txBody>
      </p:sp>
    </p:spTree>
    <p:extLst>
      <p:ext uri="{BB962C8B-B14F-4D97-AF65-F5344CB8AC3E}">
        <p14:creationId xmlns:p14="http://schemas.microsoft.com/office/powerpoint/2010/main" val="3852007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Rapid checks our local holdings to see if the journal or book in question is listed on our catalogue, in which case an error message will appear. If the system is incorrect (for example, we don’t hold full text of the article needed), we can override this </a:t>
            </a:r>
          </a:p>
          <a:p>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23</a:t>
            </a:fld>
            <a:endParaRPr lang="en-US" altLang="en-US"/>
          </a:p>
        </p:txBody>
      </p:sp>
    </p:spTree>
    <p:extLst>
      <p:ext uri="{BB962C8B-B14F-4D97-AF65-F5344CB8AC3E}">
        <p14:creationId xmlns:p14="http://schemas.microsoft.com/office/powerpoint/2010/main" val="1730525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There are some other errors that can occur, for example if Rapid cannot match the ISSN or ISBN, or if a partner cannot find the request as cited down the line. These errors result in either the active Bad Citation status …</a:t>
            </a:r>
          </a:p>
          <a:p>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24</a:t>
            </a:fld>
            <a:endParaRPr lang="en-US" altLang="en-US"/>
          </a:p>
        </p:txBody>
      </p:sp>
    </p:spTree>
    <p:extLst>
      <p:ext uri="{BB962C8B-B14F-4D97-AF65-F5344CB8AC3E}">
        <p14:creationId xmlns:p14="http://schemas.microsoft.com/office/powerpoint/2010/main" val="831864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 or the inactive rejected by partner status. </a:t>
            </a:r>
          </a:p>
          <a:p>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25</a:t>
            </a:fld>
            <a:endParaRPr lang="en-US" altLang="en-US"/>
          </a:p>
        </p:txBody>
      </p:sp>
    </p:spTree>
    <p:extLst>
      <p:ext uri="{BB962C8B-B14F-4D97-AF65-F5344CB8AC3E}">
        <p14:creationId xmlns:p14="http://schemas.microsoft.com/office/powerpoint/2010/main" val="913725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 both cases, we would either fix up the request and re-send it to Rapid, or manually fill the request by adding other partners to the rota.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It should also be noted that when a request is filled though rapid it is sent directly to the patron; there is no need for us to mediate this or do what we did previously, which is manually upload the file to Article Exchange and manually send it on to the user. This saves a lot of time, and errors are minimal.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are still to automate ILL</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Borrowing requests</a:t>
            </a:r>
            <a:r>
              <a:rPr lang="en-GB" sz="1200" kern="1200" baseline="0" dirty="0" smtClean="0">
                <a:solidFill>
                  <a:schemeClr val="tx1"/>
                </a:solidFill>
                <a:effectLst/>
                <a:latin typeface="+mn-lt"/>
                <a:ea typeface="+mn-ea"/>
                <a:cs typeface="+mn-cs"/>
              </a:rPr>
              <a:t> f</a:t>
            </a:r>
            <a:r>
              <a:rPr lang="en-GB" sz="1200" kern="1200" dirty="0" smtClean="0">
                <a:solidFill>
                  <a:schemeClr val="tx1"/>
                </a:solidFill>
                <a:effectLst/>
                <a:latin typeface="+mn-lt"/>
                <a:ea typeface="+mn-ea"/>
                <a:cs typeface="+mn-cs"/>
              </a:rPr>
              <a:t>rom</a:t>
            </a:r>
            <a:r>
              <a:rPr lang="en-GB" sz="1200" kern="1200" baseline="0" dirty="0" smtClean="0">
                <a:solidFill>
                  <a:schemeClr val="tx1"/>
                </a:solidFill>
                <a:effectLst/>
                <a:latin typeface="+mn-lt"/>
                <a:ea typeface="+mn-ea"/>
                <a:cs typeface="+mn-cs"/>
              </a:rPr>
              <a:t> our users direct into </a:t>
            </a:r>
            <a:r>
              <a:rPr lang="en-GB" sz="1200" kern="1200" baseline="0" dirty="0" err="1" smtClean="0">
                <a:solidFill>
                  <a:schemeClr val="tx1"/>
                </a:solidFill>
                <a:effectLst/>
                <a:latin typeface="+mn-lt"/>
                <a:ea typeface="+mn-ea"/>
                <a:cs typeface="+mn-cs"/>
              </a:rPr>
              <a:t>RapidILL</a:t>
            </a:r>
            <a:r>
              <a:rPr lang="en-GB" sz="1200" kern="1200" baseline="0" dirty="0" smtClean="0">
                <a:solidFill>
                  <a:schemeClr val="tx1"/>
                </a:solidFill>
                <a:effectLst/>
                <a:latin typeface="+mn-lt"/>
                <a:ea typeface="+mn-ea"/>
                <a:cs typeface="+mn-cs"/>
              </a:rPr>
              <a:t> without staff intervention, but we plan to implement this next.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PAUSE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also quickly wanted to share how we make changes to our workflows</a:t>
            </a:r>
            <a:r>
              <a:rPr lang="en-GB" sz="1200" kern="1200" baseline="0" dirty="0" smtClean="0">
                <a:solidFill>
                  <a:schemeClr val="tx1"/>
                </a:solidFill>
                <a:effectLst/>
                <a:latin typeface="+mn-lt"/>
                <a:ea typeface="+mn-ea"/>
                <a:cs typeface="+mn-cs"/>
              </a:rPr>
              <a:t> or </a:t>
            </a:r>
            <a:r>
              <a:rPr lang="en-GB" sz="1200" kern="1200" dirty="0" smtClean="0">
                <a:solidFill>
                  <a:schemeClr val="tx1"/>
                </a:solidFill>
                <a:effectLst/>
                <a:latin typeface="+mn-lt"/>
                <a:ea typeface="+mn-ea"/>
                <a:cs typeface="+mn-cs"/>
              </a:rPr>
              <a:t>introduce new methods like </a:t>
            </a:r>
            <a:r>
              <a:rPr lang="en-GB" sz="1200" kern="1200" dirty="0" err="1" smtClean="0">
                <a:solidFill>
                  <a:schemeClr val="tx1"/>
                </a:solidFill>
                <a:effectLst/>
                <a:latin typeface="+mn-lt"/>
                <a:ea typeface="+mn-ea"/>
                <a:cs typeface="+mn-cs"/>
              </a:rPr>
              <a:t>RapidILL</a:t>
            </a:r>
            <a:r>
              <a:rPr lang="en-GB" sz="1200" kern="1200" dirty="0" smtClean="0">
                <a:solidFill>
                  <a:schemeClr val="tx1"/>
                </a:solidFill>
                <a:effectLst/>
                <a:latin typeface="+mn-lt"/>
                <a:ea typeface="+mn-ea"/>
                <a:cs typeface="+mn-cs"/>
              </a:rPr>
              <a:t>, as demonstrated here,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given our staffing structure.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When we moved to Alma in 2020, while we were all working from home, we started using a SharePoint, connected to our Microsoft Teams feed. </a:t>
            </a:r>
          </a:p>
          <a:p>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26</a:t>
            </a:fld>
            <a:endParaRPr lang="en-US" altLang="en-US"/>
          </a:p>
        </p:txBody>
      </p:sp>
    </p:spTree>
    <p:extLst>
      <p:ext uri="{BB962C8B-B14F-4D97-AF65-F5344CB8AC3E}">
        <p14:creationId xmlns:p14="http://schemas.microsoft.com/office/powerpoint/2010/main" val="3563187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Here we collect live workflow documents, which can be changed and updated in real time to make sure everyone is using the most up to date methods and information. </a:t>
            </a:r>
          </a:p>
          <a:p>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27</a:t>
            </a:fld>
            <a:endParaRPr lang="en-US" altLang="en-US"/>
          </a:p>
        </p:txBody>
      </p:sp>
    </p:spTree>
    <p:extLst>
      <p:ext uri="{BB962C8B-B14F-4D97-AF65-F5344CB8AC3E}">
        <p14:creationId xmlns:p14="http://schemas.microsoft.com/office/powerpoint/2010/main" val="2602336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Here are some examples of these workflows, and how we divide different processes. As you can see, they are quite regularly updated and added to by a variety of team members.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This is also where we keep a series of training videos, inspired by the excellent presentation given at last year’s FIL conference by </a:t>
            </a:r>
            <a:r>
              <a:rPr lang="en-GB" sz="1200" kern="1200" dirty="0" err="1" smtClean="0">
                <a:solidFill>
                  <a:schemeClr val="tx1"/>
                </a:solidFill>
                <a:effectLst/>
                <a:latin typeface="+mn-lt"/>
                <a:ea typeface="+mn-ea"/>
                <a:cs typeface="+mn-cs"/>
              </a:rPr>
              <a:t>Judyta</a:t>
            </a:r>
            <a:r>
              <a:rPr lang="en-GB" sz="1200" kern="1200" dirty="0" smtClean="0">
                <a:solidFill>
                  <a:schemeClr val="tx1"/>
                </a:solidFill>
                <a:effectLst/>
                <a:latin typeface="+mn-lt"/>
                <a:ea typeface="+mn-ea"/>
                <a:cs typeface="+mn-cs"/>
              </a:rPr>
              <a:t> and </a:t>
            </a:r>
            <a:r>
              <a:rPr lang="en-GB" sz="1200" kern="1200" dirty="0" err="1" smtClean="0">
                <a:solidFill>
                  <a:schemeClr val="tx1"/>
                </a:solidFill>
                <a:effectLst/>
                <a:latin typeface="+mn-lt"/>
                <a:ea typeface="+mn-ea"/>
                <a:cs typeface="+mn-cs"/>
              </a:rPr>
              <a:t>Ivona</a:t>
            </a:r>
            <a:r>
              <a:rPr lang="en-GB" sz="1200" kern="1200" dirty="0" smtClean="0">
                <a:solidFill>
                  <a:schemeClr val="tx1"/>
                </a:solidFill>
                <a:effectLst/>
                <a:latin typeface="+mn-lt"/>
                <a:ea typeface="+mn-ea"/>
                <a:cs typeface="+mn-cs"/>
              </a:rPr>
              <a:t> from Queen’s University Belfast. </a:t>
            </a:r>
          </a:p>
          <a:p>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28</a:t>
            </a:fld>
            <a:endParaRPr lang="en-US" altLang="en-US"/>
          </a:p>
        </p:txBody>
      </p:sp>
    </p:spTree>
    <p:extLst>
      <p:ext uri="{BB962C8B-B14F-4D97-AF65-F5344CB8AC3E}">
        <p14:creationId xmlns:p14="http://schemas.microsoft.com/office/powerpoint/2010/main" val="3343332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This means we can demo processes just the once, and then link new staff members, or staff members who haven’t done our processes for a while, to the videos as a complement to the workflows. This saves time and has been an effective way of communicating changes and improvements like </a:t>
            </a:r>
            <a:r>
              <a:rPr lang="en-GB" sz="1200" kern="1200" dirty="0" err="1" smtClean="0">
                <a:solidFill>
                  <a:schemeClr val="tx1"/>
                </a:solidFill>
                <a:effectLst/>
                <a:latin typeface="+mn-lt"/>
                <a:ea typeface="+mn-ea"/>
                <a:cs typeface="+mn-cs"/>
              </a:rPr>
              <a:t>RapidILL</a:t>
            </a:r>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29</a:t>
            </a:fld>
            <a:endParaRPr lang="en-US" altLang="en-US"/>
          </a:p>
        </p:txBody>
      </p:sp>
    </p:spTree>
    <p:extLst>
      <p:ext uri="{BB962C8B-B14F-4D97-AF65-F5344CB8AC3E}">
        <p14:creationId xmlns:p14="http://schemas.microsoft.com/office/powerpoint/2010/main" val="407111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Have used Alma since Summer 2015, but continued to use OCLC’s </a:t>
            </a:r>
            <a:r>
              <a:rPr lang="en-GB" dirty="0" err="1" smtClean="0"/>
              <a:t>ILLiad</a:t>
            </a:r>
            <a:r>
              <a:rPr lang="en-GB" dirty="0" smtClean="0"/>
              <a:t> client in lieu of Alma’s Resource Sharing until early 2020 and began using Alma Resource Sharing  just before lockdown. </a:t>
            </a:r>
          </a:p>
          <a:p>
            <a:pPr marL="171450" indent="-171450">
              <a:buFont typeface="Arial" panose="020B0604020202020204" pitchFamily="34" charset="0"/>
              <a:buChar char="•"/>
            </a:pPr>
            <a:r>
              <a:rPr lang="en-GB" dirty="0" smtClean="0"/>
              <a:t>Not able to provide physical services during lock down but offered digital Borrowing and Lending for the majority of the lockdown period. </a:t>
            </a:r>
          </a:p>
          <a:p>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3</a:t>
            </a:fld>
            <a:endParaRPr lang="en-US" altLang="en-US"/>
          </a:p>
        </p:txBody>
      </p:sp>
    </p:spTree>
    <p:extLst>
      <p:ext uri="{BB962C8B-B14F-4D97-AF65-F5344CB8AC3E}">
        <p14:creationId xmlns:p14="http://schemas.microsoft.com/office/powerpoint/2010/main" val="4063297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a:t>
            </a:r>
            <a:r>
              <a:rPr lang="en-GB" baseline="0" dirty="0" smtClean="0"/>
              <a:t> time is pretty much up so, better move on… </a:t>
            </a: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30</a:t>
            </a:fld>
            <a:endParaRPr lang="en-US" altLang="en-US"/>
          </a:p>
        </p:txBody>
      </p:sp>
    </p:spTree>
    <p:extLst>
      <p:ext uri="{BB962C8B-B14F-4D97-AF65-F5344CB8AC3E}">
        <p14:creationId xmlns:p14="http://schemas.microsoft.com/office/powerpoint/2010/main" val="1193251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as a final note, a few statistics that demonstrate the extent to which </a:t>
            </a:r>
            <a:r>
              <a:rPr lang="en-GB" dirty="0" err="1" smtClean="0"/>
              <a:t>RapidILL</a:t>
            </a:r>
            <a:r>
              <a:rPr lang="en-GB" baseline="0" dirty="0" smtClean="0"/>
              <a:t> has benefitted our service. </a:t>
            </a:r>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31</a:t>
            </a:fld>
            <a:endParaRPr lang="en-US" altLang="en-US"/>
          </a:p>
        </p:txBody>
      </p:sp>
    </p:spTree>
    <p:extLst>
      <p:ext uri="{BB962C8B-B14F-4D97-AF65-F5344CB8AC3E}">
        <p14:creationId xmlns:p14="http://schemas.microsoft.com/office/powerpoint/2010/main" val="1484398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 2022, 1,597 requests have been submitted by us to </a:t>
            </a:r>
            <a:r>
              <a:rPr lang="en-GB" sz="1200" kern="1200" dirty="0" err="1" smtClean="0">
                <a:solidFill>
                  <a:schemeClr val="tx1"/>
                </a:solidFill>
                <a:effectLst/>
                <a:latin typeface="+mn-lt"/>
                <a:ea typeface="+mn-ea"/>
                <a:cs typeface="+mn-cs"/>
              </a:rPr>
              <a:t>RapidILL</a:t>
            </a:r>
            <a:r>
              <a:rPr lang="en-GB" sz="1200" kern="1200" dirty="0" smtClean="0">
                <a:solidFill>
                  <a:schemeClr val="tx1"/>
                </a:solidFill>
                <a:effectLst/>
                <a:latin typeface="+mn-lt"/>
                <a:ea typeface="+mn-ea"/>
                <a:cs typeface="+mn-cs"/>
              </a:rPr>
              <a:t> with a fill rate of 93%. A comparable period in 2021,</a:t>
            </a:r>
            <a:r>
              <a:rPr lang="en-GB" sz="1200" kern="1200" baseline="0" dirty="0" smtClean="0">
                <a:solidFill>
                  <a:schemeClr val="tx1"/>
                </a:solidFill>
                <a:effectLst/>
                <a:latin typeface="+mn-lt"/>
                <a:ea typeface="+mn-ea"/>
                <a:cs typeface="+mn-cs"/>
              </a:rPr>
              <a:t> pre-</a:t>
            </a:r>
            <a:r>
              <a:rPr lang="en-GB" sz="1200" kern="1200" baseline="0" dirty="0" err="1" smtClean="0">
                <a:solidFill>
                  <a:schemeClr val="tx1"/>
                </a:solidFill>
                <a:effectLst/>
                <a:latin typeface="+mn-lt"/>
                <a:ea typeface="+mn-ea"/>
                <a:cs typeface="+mn-cs"/>
              </a:rPr>
              <a:t>RapidILL</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only saw a fill rate of 52.6% for digital requests.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Over the last 3 months, the average supply time for Borrowing requests has been 13.5 hours, but many are filled within an hour and there have been example of some delivered within 1 minute!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Anecdotally, we have found that Rapid is well worth it in terms of the speed and ease of the service. It has greatly reduced the amount of time staff </a:t>
            </a:r>
            <a:r>
              <a:rPr lang="en-GB" sz="1200" kern="1200" dirty="0" smtClean="0">
                <a:solidFill>
                  <a:schemeClr val="tx1"/>
                </a:solidFill>
                <a:effectLst/>
                <a:latin typeface="+mn-lt"/>
                <a:ea typeface="+mn-ea"/>
                <a:cs typeface="+mn-cs"/>
              </a:rPr>
              <a:t>spend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dealing with </a:t>
            </a:r>
            <a:r>
              <a:rPr lang="en-GB" sz="1200" kern="1200" dirty="0" smtClean="0">
                <a:solidFill>
                  <a:schemeClr val="tx1"/>
                </a:solidFill>
                <a:effectLst/>
                <a:latin typeface="+mn-lt"/>
                <a:ea typeface="+mn-ea"/>
                <a:cs typeface="+mn-cs"/>
              </a:rPr>
              <a:t>digital requests.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There have been some teething issues, especially with getting used to a “request first, deal with problems later” </a:t>
            </a:r>
            <a:r>
              <a:rPr lang="en-GB" sz="1200" kern="1200" dirty="0" err="1" smtClean="0">
                <a:solidFill>
                  <a:schemeClr val="tx1"/>
                </a:solidFill>
                <a:effectLst/>
                <a:latin typeface="+mn-lt"/>
                <a:ea typeface="+mn-ea"/>
                <a:cs typeface="+mn-cs"/>
              </a:rPr>
              <a:t>mindset</a:t>
            </a:r>
            <a:r>
              <a:rPr lang="en-GB" sz="1200" kern="1200" dirty="0" smtClean="0">
                <a:solidFill>
                  <a:schemeClr val="tx1"/>
                </a:solidFill>
                <a:effectLst/>
                <a:latin typeface="+mn-lt"/>
                <a:ea typeface="+mn-ea"/>
                <a:cs typeface="+mn-cs"/>
              </a:rPr>
              <a:t>. But in general, there are fewer problems than we expected with things like bad citations. </a:t>
            </a:r>
          </a:p>
          <a:p>
            <a:r>
              <a:rPr lang="en-GB" sz="1200" b="1" kern="1200" dirty="0" smtClean="0">
                <a:solidFill>
                  <a:schemeClr val="tx1"/>
                </a:solidFill>
                <a:effectLst/>
                <a:latin typeface="+mn-lt"/>
                <a:ea typeface="+mn-ea"/>
                <a:cs typeface="+mn-cs"/>
              </a:rPr>
              <a:t> [CARL]</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Introduce Alison Dyer (Digital Services Librarian, University of East Anglia)</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“Rapid ILL and </a:t>
            </a:r>
            <a:r>
              <a:rPr lang="en-GB" sz="1200" kern="1200" dirty="0" err="1" smtClean="0">
                <a:solidFill>
                  <a:schemeClr val="tx1"/>
                </a:solidFill>
                <a:effectLst/>
                <a:latin typeface="+mn-lt"/>
                <a:ea typeface="+mn-ea"/>
                <a:cs typeface="+mn-cs"/>
              </a:rPr>
              <a:t>Worldshare</a:t>
            </a:r>
            <a:r>
              <a:rPr lang="en-GB" sz="120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32</a:t>
            </a:fld>
            <a:endParaRPr lang="en-US" altLang="en-US"/>
          </a:p>
        </p:txBody>
      </p:sp>
    </p:spTree>
    <p:extLst>
      <p:ext uri="{BB962C8B-B14F-4D97-AF65-F5344CB8AC3E}">
        <p14:creationId xmlns:p14="http://schemas.microsoft.com/office/powerpoint/2010/main" val="140334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Edinburgh has a multi-site library set-up (a Main Library, 9 site libraries and an off-site store)</a:t>
            </a:r>
          </a:p>
          <a:p>
            <a:pPr marL="171450" indent="-171450">
              <a:buFont typeface="Arial" panose="020B0604020202020204" pitchFamily="34" charset="0"/>
              <a:buChar char="•"/>
            </a:pPr>
            <a:r>
              <a:rPr lang="en-GB" dirty="0" err="1" smtClean="0"/>
              <a:t>ILLiad</a:t>
            </a:r>
            <a:r>
              <a:rPr lang="en-GB" dirty="0" smtClean="0"/>
              <a:t> had five Resource Sharing “libraries” in the client – central area and four specific libraries. </a:t>
            </a:r>
          </a:p>
          <a:p>
            <a:pPr marL="171450" indent="-171450">
              <a:buFont typeface="Arial" panose="020B0604020202020204" pitchFamily="34" charset="0"/>
              <a:buChar char="•"/>
            </a:pPr>
            <a:r>
              <a:rPr lang="en-GB" dirty="0" smtClean="0"/>
              <a:t>Alma Resource Sharing reduced this to one single Resource Sharing Library, with all staff processing requests from one list. Beneficial for digital requests as document delivery to users is not tied to a physical location, so not necessary for site specific staff to handle their own users’ requests. </a:t>
            </a:r>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4</a:t>
            </a:fld>
            <a:endParaRPr lang="en-US" altLang="en-US"/>
          </a:p>
        </p:txBody>
      </p:sp>
    </p:spTree>
    <p:extLst>
      <p:ext uri="{BB962C8B-B14F-4D97-AF65-F5344CB8AC3E}">
        <p14:creationId xmlns:p14="http://schemas.microsoft.com/office/powerpoint/2010/main" val="3550385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Disadvantage of Alma (before </a:t>
            </a:r>
            <a:r>
              <a:rPr lang="en-GB" sz="1200" kern="1200" dirty="0" err="1" smtClean="0">
                <a:solidFill>
                  <a:schemeClr val="tx1"/>
                </a:solidFill>
                <a:effectLst/>
                <a:latin typeface="+mn-lt"/>
                <a:ea typeface="+mn-ea"/>
                <a:cs typeface="+mn-cs"/>
              </a:rPr>
              <a:t>RapidILL</a:t>
            </a:r>
            <a:r>
              <a:rPr lang="en-GB" sz="1200" kern="1200" dirty="0" smtClean="0">
                <a:solidFill>
                  <a:schemeClr val="tx1"/>
                </a:solidFill>
                <a:effectLst/>
                <a:latin typeface="+mn-lt"/>
                <a:ea typeface="+mn-ea"/>
                <a:cs typeface="+mn-cs"/>
              </a:rPr>
              <a:t>): lost the peer-to-peer requesting functionality of </a:t>
            </a:r>
            <a:r>
              <a:rPr lang="en-GB" sz="1200" kern="1200" dirty="0" err="1" smtClean="0">
                <a:solidFill>
                  <a:schemeClr val="tx1"/>
                </a:solidFill>
                <a:effectLst/>
                <a:latin typeface="+mn-lt"/>
                <a:ea typeface="+mn-ea"/>
                <a:cs typeface="+mn-cs"/>
              </a:rPr>
              <a:t>ILLiad</a:t>
            </a:r>
            <a:r>
              <a:rPr lang="en-GB" sz="1200" kern="1200" dirty="0" smtClean="0">
                <a:solidFill>
                  <a:schemeClr val="tx1"/>
                </a:solidFill>
                <a:effectLst/>
                <a:latin typeface="+mn-lt"/>
                <a:ea typeface="+mn-ea"/>
                <a:cs typeface="+mn-cs"/>
              </a:rPr>
              <a:t> (which is replicated in OCLC </a:t>
            </a:r>
            <a:r>
              <a:rPr lang="en-GB" sz="1200" kern="1200" dirty="0" err="1" smtClean="0">
                <a:solidFill>
                  <a:schemeClr val="tx1"/>
                </a:solidFill>
                <a:effectLst/>
                <a:latin typeface="+mn-lt"/>
                <a:ea typeface="+mn-ea"/>
                <a:cs typeface="+mn-cs"/>
              </a:rPr>
              <a:t>Worldshare</a:t>
            </a:r>
            <a:r>
              <a:rPr lang="en-GB" sz="1200" kern="1200" dirty="0" smtClean="0">
                <a:solidFill>
                  <a:schemeClr val="tx1"/>
                </a:solidFill>
                <a:effectLst/>
                <a:latin typeface="+mn-lt"/>
                <a:ea typeface="+mn-ea"/>
                <a:cs typeface="+mn-cs"/>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Borrowing requests come to us directly,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inside Alma…</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5</a:t>
            </a:fld>
            <a:endParaRPr lang="en-US" altLang="en-US"/>
          </a:p>
        </p:txBody>
      </p:sp>
    </p:spTree>
    <p:extLst>
      <p:ext uri="{BB962C8B-B14F-4D97-AF65-F5344CB8AC3E}">
        <p14:creationId xmlns:p14="http://schemas.microsoft.com/office/powerpoint/2010/main" val="3898661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but </a:t>
            </a:r>
            <a:r>
              <a:rPr lang="en-GB" sz="1200" kern="1200" dirty="0" smtClean="0">
                <a:solidFill>
                  <a:schemeClr val="tx1"/>
                </a:solidFill>
                <a:effectLst/>
                <a:latin typeface="+mn-lt"/>
                <a:ea typeface="+mn-ea"/>
                <a:cs typeface="+mn-cs"/>
              </a:rPr>
              <a:t>catalogues must be searched manually and a “rota” of “Partners” assigned. </a:t>
            </a:r>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6</a:t>
            </a:fld>
            <a:endParaRPr lang="en-US" altLang="en-US"/>
          </a:p>
        </p:txBody>
      </p:sp>
    </p:spTree>
    <p:extLst>
      <p:ext uri="{BB962C8B-B14F-4D97-AF65-F5344CB8AC3E}">
        <p14:creationId xmlns:p14="http://schemas.microsoft.com/office/powerpoint/2010/main" val="1705897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Alma acts as an emailing </a:t>
            </a:r>
            <a:r>
              <a:rPr lang="en-GB" sz="1200" kern="1200" dirty="0" smtClean="0">
                <a:solidFill>
                  <a:schemeClr val="tx1"/>
                </a:solidFill>
                <a:effectLst/>
                <a:latin typeface="+mn-lt"/>
                <a:ea typeface="+mn-ea"/>
                <a:cs typeface="+mn-cs"/>
              </a:rPr>
              <a:t>tool</a:t>
            </a:r>
            <a:r>
              <a:rPr lang="en-GB" sz="1200" kern="1200" baseline="0" dirty="0" smtClean="0">
                <a:solidFill>
                  <a:schemeClr val="tx1"/>
                </a:solidFill>
                <a:effectLst/>
                <a:latin typeface="+mn-lt"/>
                <a:ea typeface="+mn-ea"/>
                <a:cs typeface="+mn-cs"/>
              </a:rPr>
              <a:t> rather than contacting Lenders through the system. </a:t>
            </a:r>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7</a:t>
            </a:fld>
            <a:endParaRPr lang="en-US" altLang="en-US"/>
          </a:p>
        </p:txBody>
      </p:sp>
    </p:spTree>
    <p:extLst>
      <p:ext uri="{BB962C8B-B14F-4D97-AF65-F5344CB8AC3E}">
        <p14:creationId xmlns:p14="http://schemas.microsoft.com/office/powerpoint/2010/main" val="3709324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Lending even more manual process. Requests arrive via email and must be inputted manually into Alma. </a:t>
            </a:r>
          </a:p>
          <a:p>
            <a:endParaRPr lang="en-GB" dirty="0"/>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8</a:t>
            </a:fld>
            <a:endParaRPr lang="en-US" altLang="en-US"/>
          </a:p>
        </p:txBody>
      </p:sp>
    </p:spTree>
    <p:extLst>
      <p:ext uri="{BB962C8B-B14F-4D97-AF65-F5344CB8AC3E}">
        <p14:creationId xmlns:p14="http://schemas.microsoft.com/office/powerpoint/2010/main" val="2402815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5DA4178-8E38-403A-A699-810AE77A25AC}" type="slidenum">
              <a:rPr lang="en-US" altLang="en-US" smtClean="0"/>
              <a:pPr>
                <a:defRPr/>
              </a:pPr>
              <a:t>9</a:t>
            </a:fld>
            <a:endParaRPr lang="en-US" altLang="en-US"/>
          </a:p>
        </p:txBody>
      </p:sp>
    </p:spTree>
    <p:extLst>
      <p:ext uri="{BB962C8B-B14F-4D97-AF65-F5344CB8AC3E}">
        <p14:creationId xmlns:p14="http://schemas.microsoft.com/office/powerpoint/2010/main" val="946989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title slide">
    <p:spTree>
      <p:nvGrpSpPr>
        <p:cNvPr id="1" name=""/>
        <p:cNvGrpSpPr/>
        <p:nvPr/>
      </p:nvGrpSpPr>
      <p:grpSpPr>
        <a:xfrm>
          <a:off x="0" y="0"/>
          <a:ext cx="0" cy="0"/>
          <a:chOff x="0" y="0"/>
          <a:chExt cx="0" cy="0"/>
        </a:xfrm>
      </p:grpSpPr>
      <p:sp>
        <p:nvSpPr>
          <p:cNvPr id="18" name="Title 17"/>
          <p:cNvSpPr>
            <a:spLocks noGrp="1"/>
          </p:cNvSpPr>
          <p:nvPr>
            <p:ph type="title" hasCustomPrompt="1"/>
          </p:nvPr>
        </p:nvSpPr>
        <p:spPr>
          <a:xfrm>
            <a:off x="395289" y="1131889"/>
            <a:ext cx="8353175" cy="935805"/>
          </a:xfrm>
          <a:prstGeom prst="rect">
            <a:avLst/>
          </a:prstGeom>
        </p:spPr>
        <p:txBody>
          <a:bodyPr vert="horz" lIns="0" tIns="0" rIns="0" bIns="0" anchor="t" anchorCtr="0"/>
          <a:lstStyle>
            <a:lvl1pPr algn="l" fontAlgn="t">
              <a:lnSpc>
                <a:spcPct val="100000"/>
              </a:lnSpc>
              <a:defRPr sz="2800" b="0" i="0" cap="all" baseline="0">
                <a:solidFill>
                  <a:srgbClr val="FFFFFF"/>
                </a:solidFill>
                <a:latin typeface="+mj-lt"/>
                <a:cs typeface="Arial"/>
              </a:defRPr>
            </a:lvl1pPr>
          </a:lstStyle>
          <a:p>
            <a:r>
              <a:rPr lang="en-GB" dirty="0"/>
              <a:t>Click to add PRESENTATION title</a:t>
            </a:r>
            <a:endParaRPr lang="en-US" dirty="0"/>
          </a:p>
        </p:txBody>
      </p:sp>
      <p:sp>
        <p:nvSpPr>
          <p:cNvPr id="11" name="Text Placeholder 10">
            <a:extLst>
              <a:ext uri="{FF2B5EF4-FFF2-40B4-BE49-F238E27FC236}">
                <a16:creationId xmlns:a16="http://schemas.microsoft.com/office/drawing/2014/main" id="{289456BB-3D2E-4A5A-887B-F216F244339A}"/>
              </a:ext>
            </a:extLst>
          </p:cNvPr>
          <p:cNvSpPr>
            <a:spLocks noGrp="1"/>
          </p:cNvSpPr>
          <p:nvPr>
            <p:ph type="body" sz="quarter" idx="10" hasCustomPrompt="1"/>
          </p:nvPr>
        </p:nvSpPr>
        <p:spPr>
          <a:xfrm>
            <a:off x="395536" y="3867894"/>
            <a:ext cx="8353175" cy="648072"/>
          </a:xfrm>
          <a:prstGeom prst="rect">
            <a:avLst/>
          </a:prstGeom>
        </p:spPr>
        <p:txBody>
          <a:bodyPr/>
          <a:lstStyle>
            <a:lvl1pPr marL="0" indent="0">
              <a:buNone/>
              <a:defRPr sz="2400">
                <a:solidFill>
                  <a:schemeClr val="bg1"/>
                </a:solidFill>
              </a:defRPr>
            </a:lvl1pPr>
            <a:lvl2pPr marL="342900" indent="0">
              <a:buNone/>
              <a:defRPr sz="2400">
                <a:solidFill>
                  <a:schemeClr val="bg1"/>
                </a:solidFill>
              </a:defRPr>
            </a:lvl2pPr>
            <a:lvl3pPr marL="685800" indent="0">
              <a:buNone/>
              <a:defRPr sz="2400">
                <a:solidFill>
                  <a:schemeClr val="bg1"/>
                </a:solidFill>
              </a:defRPr>
            </a:lvl3pPr>
            <a:lvl4pPr marL="1028700" indent="0">
              <a:buNone/>
              <a:defRPr sz="2400">
                <a:solidFill>
                  <a:schemeClr val="bg1"/>
                </a:solidFill>
              </a:defRPr>
            </a:lvl4pPr>
            <a:lvl5pPr marL="1371600" indent="0">
              <a:buNone/>
              <a:defRPr sz="2400">
                <a:solidFill>
                  <a:schemeClr val="bg1"/>
                </a:solidFill>
              </a:defRPr>
            </a:lvl5pPr>
          </a:lstStyle>
          <a:p>
            <a:pPr lvl="0"/>
            <a:r>
              <a:rPr lang="en-US" dirty="0"/>
              <a:t>Click to add presenter name</a:t>
            </a:r>
          </a:p>
        </p:txBody>
      </p:sp>
    </p:spTree>
    <p:extLst>
      <p:ext uri="{BB962C8B-B14F-4D97-AF65-F5344CB8AC3E}">
        <p14:creationId xmlns:p14="http://schemas.microsoft.com/office/powerpoint/2010/main" val="145313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95288" y="1131888"/>
            <a:ext cx="8077197" cy="432048"/>
          </a:xfrm>
          <a:prstGeom prst="rect">
            <a:avLst/>
          </a:prstGeom>
        </p:spPr>
        <p:txBody>
          <a:bodyPr lIns="0" tIns="0" rIns="0" bIns="0" anchor="t" anchorCtr="0"/>
          <a:lstStyle>
            <a:lvl1pPr algn="l">
              <a:lnSpc>
                <a:spcPct val="100000"/>
              </a:lnSpc>
              <a:defRPr sz="2400" b="0" i="0" cap="none" baseline="0">
                <a:solidFill>
                  <a:schemeClr val="bg1"/>
                </a:solidFill>
                <a:latin typeface="+mj-lt"/>
                <a:cs typeface="Arial"/>
              </a:defRPr>
            </a:lvl1pPr>
          </a:lstStyle>
          <a:p>
            <a:r>
              <a:rPr lang="en-US" dirty="0"/>
              <a:t>Click to edit title</a:t>
            </a:r>
          </a:p>
        </p:txBody>
      </p:sp>
      <p:sp>
        <p:nvSpPr>
          <p:cNvPr id="5" name="Content Placeholder 2"/>
          <p:cNvSpPr>
            <a:spLocks noGrp="1"/>
          </p:cNvSpPr>
          <p:nvPr>
            <p:ph idx="1"/>
          </p:nvPr>
        </p:nvSpPr>
        <p:spPr>
          <a:xfrm>
            <a:off x="395288" y="1707655"/>
            <a:ext cx="8215315" cy="2755706"/>
          </a:xfrm>
          <a:prstGeom prst="rect">
            <a:avLst/>
          </a:prstGeom>
        </p:spPr>
        <p:txBody>
          <a:bodyPr lIns="0" tIns="0" rIns="0" bIns="0"/>
          <a:lstStyle>
            <a:lvl1pPr>
              <a:defRPr sz="1800" b="0" i="0">
                <a:solidFill>
                  <a:schemeClr val="bg1"/>
                </a:solidFill>
                <a:latin typeface="+mn-lt"/>
                <a:cs typeface="Arial"/>
              </a:defRPr>
            </a:lvl1pPr>
            <a:lvl2pPr>
              <a:defRPr sz="1800" b="0" i="0">
                <a:solidFill>
                  <a:schemeClr val="bg1"/>
                </a:solidFill>
                <a:latin typeface="+mn-lt"/>
                <a:cs typeface="Arial"/>
              </a:defRPr>
            </a:lvl2pPr>
            <a:lvl3pPr>
              <a:defRPr sz="1800" b="0" i="0">
                <a:solidFill>
                  <a:schemeClr val="bg1"/>
                </a:solidFill>
                <a:latin typeface="+mn-lt"/>
                <a:cs typeface="Arial"/>
              </a:defRPr>
            </a:lvl3pPr>
            <a:lvl4pPr>
              <a:defRPr sz="1800" b="0" i="0">
                <a:solidFill>
                  <a:schemeClr val="bg1"/>
                </a:solidFill>
                <a:latin typeface="+mn-lt"/>
                <a:cs typeface="Arial"/>
              </a:defRPr>
            </a:lvl4pPr>
            <a:lvl5pPr>
              <a:defRPr sz="1800" b="0" i="0">
                <a:solidFill>
                  <a:schemeClr val="bg1"/>
                </a:solidFill>
                <a:latin typeface="+mn-lt"/>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557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lit content and image">
    <p:spTree>
      <p:nvGrpSpPr>
        <p:cNvPr id="1" name=""/>
        <p:cNvGrpSpPr/>
        <p:nvPr/>
      </p:nvGrpSpPr>
      <p:grpSpPr>
        <a:xfrm>
          <a:off x="0" y="0"/>
          <a:ext cx="0" cy="0"/>
          <a:chOff x="0" y="0"/>
          <a:chExt cx="0" cy="0"/>
        </a:xfrm>
      </p:grpSpPr>
      <p:sp>
        <p:nvSpPr>
          <p:cNvPr id="18" name="Title 17"/>
          <p:cNvSpPr>
            <a:spLocks noGrp="1"/>
          </p:cNvSpPr>
          <p:nvPr>
            <p:ph type="title" hasCustomPrompt="1"/>
          </p:nvPr>
        </p:nvSpPr>
        <p:spPr>
          <a:xfrm>
            <a:off x="395288" y="1131888"/>
            <a:ext cx="4608760" cy="3132348"/>
          </a:xfrm>
          <a:prstGeom prst="rect">
            <a:avLst/>
          </a:prstGeom>
        </p:spPr>
        <p:txBody>
          <a:bodyPr vert="horz" lIns="0" tIns="0" rIns="0" bIns="0" anchor="t" anchorCtr="0"/>
          <a:lstStyle>
            <a:lvl1pPr algn="l">
              <a:lnSpc>
                <a:spcPct val="100000"/>
              </a:lnSpc>
              <a:defRPr sz="1800" b="0" i="0" cap="none" baseline="0">
                <a:solidFill>
                  <a:srgbClr val="FFFFFF"/>
                </a:solidFill>
                <a:latin typeface="+mn-lt"/>
                <a:cs typeface="Arial"/>
              </a:defRPr>
            </a:lvl1pPr>
          </a:lstStyle>
          <a:p>
            <a:r>
              <a:rPr lang="en-GB" dirty="0"/>
              <a:t>Click to edit content</a:t>
            </a:r>
            <a:endParaRPr lang="en-US" dirty="0"/>
          </a:p>
        </p:txBody>
      </p:sp>
      <p:sp>
        <p:nvSpPr>
          <p:cNvPr id="13" name="Picture Placeholder 12"/>
          <p:cNvSpPr>
            <a:spLocks noGrp="1"/>
          </p:cNvSpPr>
          <p:nvPr>
            <p:ph type="pic" sz="quarter" idx="10"/>
          </p:nvPr>
        </p:nvSpPr>
        <p:spPr>
          <a:xfrm>
            <a:off x="5508104" y="1131888"/>
            <a:ext cx="3240285" cy="3132348"/>
          </a:xfrm>
          <a:prstGeom prst="rect">
            <a:avLst/>
          </a:prstGeom>
        </p:spPr>
        <p:txBody>
          <a:bodyPr vert="horz"/>
          <a:lstStyle>
            <a:lvl1pPr>
              <a:defRPr>
                <a:solidFill>
                  <a:srgbClr val="FFFFFF"/>
                </a:solidFill>
              </a:defRPr>
            </a:lvl1pPr>
          </a:lstStyle>
          <a:p>
            <a:pPr lvl="0"/>
            <a:endParaRPr lang="en-US" noProof="0" dirty="0"/>
          </a:p>
        </p:txBody>
      </p:sp>
    </p:spTree>
    <p:extLst>
      <p:ext uri="{BB962C8B-B14F-4D97-AF65-F5344CB8AC3E}">
        <p14:creationId xmlns:p14="http://schemas.microsoft.com/office/powerpoint/2010/main" val="3183151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pening title slide 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C6F12F-F3CF-4006-BB82-32500C676D3F}"/>
              </a:ext>
            </a:extLst>
          </p:cNvPr>
          <p:cNvSpPr>
            <a:spLocks noGrp="1"/>
          </p:cNvSpPr>
          <p:nvPr>
            <p:ph type="body" sz="quarter" idx="10" hasCustomPrompt="1"/>
          </p:nvPr>
        </p:nvSpPr>
        <p:spPr>
          <a:xfrm>
            <a:off x="395288" y="3867894"/>
            <a:ext cx="8353176" cy="633887"/>
          </a:xfrm>
          <a:prstGeom prst="rect">
            <a:avLst/>
          </a:prstGeom>
        </p:spPr>
        <p:txBody>
          <a:bodyPr/>
          <a:lstStyle>
            <a:lvl1pPr marL="0" indent="0">
              <a:buNone/>
              <a:defRPr sz="2400">
                <a:solidFill>
                  <a:srgbClr val="002060"/>
                </a:solidFill>
              </a:defRPr>
            </a:lvl1pPr>
            <a:lvl2pPr marL="342900" indent="0">
              <a:buNone/>
              <a:defRPr sz="2400"/>
            </a:lvl2pPr>
            <a:lvl3pPr marL="685800" indent="0">
              <a:buNone/>
              <a:defRPr sz="2400"/>
            </a:lvl3pPr>
            <a:lvl4pPr marL="1028700" indent="0">
              <a:buNone/>
              <a:defRPr sz="2400"/>
            </a:lvl4pPr>
            <a:lvl5pPr marL="1371600" indent="0">
              <a:buNone/>
              <a:defRPr sz="2400"/>
            </a:lvl5pPr>
          </a:lstStyle>
          <a:p>
            <a:pPr lvl="0"/>
            <a:r>
              <a:rPr lang="en-US" dirty="0"/>
              <a:t>Click to add presenter title</a:t>
            </a:r>
            <a:endParaRPr lang="en-GB" dirty="0"/>
          </a:p>
        </p:txBody>
      </p:sp>
      <p:sp>
        <p:nvSpPr>
          <p:cNvPr id="6" name="Title 5">
            <a:extLst>
              <a:ext uri="{FF2B5EF4-FFF2-40B4-BE49-F238E27FC236}">
                <a16:creationId xmlns:a16="http://schemas.microsoft.com/office/drawing/2014/main" id="{956B180E-CA89-484A-839C-62D67F59F08F}"/>
              </a:ext>
            </a:extLst>
          </p:cNvPr>
          <p:cNvSpPr>
            <a:spLocks noGrp="1"/>
          </p:cNvSpPr>
          <p:nvPr>
            <p:ph type="title" hasCustomPrompt="1"/>
          </p:nvPr>
        </p:nvSpPr>
        <p:spPr>
          <a:xfrm>
            <a:off x="399290" y="1059582"/>
            <a:ext cx="8349174" cy="993775"/>
          </a:xfrm>
          <a:prstGeom prst="rect">
            <a:avLst/>
          </a:prstGeom>
        </p:spPr>
        <p:txBody>
          <a:bodyPr/>
          <a:lstStyle>
            <a:lvl1pPr algn="l">
              <a:defRPr sz="3600">
                <a:solidFill>
                  <a:srgbClr val="002060"/>
                </a:solidFill>
                <a:latin typeface="+mj-lt"/>
              </a:defRPr>
            </a:lvl1pPr>
          </a:lstStyle>
          <a:p>
            <a:pPr>
              <a:defRPr/>
            </a:pPr>
            <a:r>
              <a:rPr lang="en-GB" sz="900" dirty="0">
                <a:solidFill>
                  <a:srgbClr val="002060"/>
                </a:solidFill>
                <a:latin typeface="+mj-lt"/>
              </a:rPr>
              <a:t>Click to add presentation title</a:t>
            </a:r>
            <a:endParaRPr lang="en-US" sz="900" dirty="0">
              <a:solidFill>
                <a:srgbClr val="002060"/>
              </a:solidFill>
              <a:latin typeface="+mj-lt"/>
            </a:endParaRPr>
          </a:p>
        </p:txBody>
      </p:sp>
    </p:spTree>
    <p:extLst>
      <p:ext uri="{BB962C8B-B14F-4D97-AF65-F5344CB8AC3E}">
        <p14:creationId xmlns:p14="http://schemas.microsoft.com/office/powerpoint/2010/main" val="1575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ening title slide 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C6F12F-F3CF-4006-BB82-32500C676D3F}"/>
              </a:ext>
            </a:extLst>
          </p:cNvPr>
          <p:cNvSpPr>
            <a:spLocks noGrp="1"/>
          </p:cNvSpPr>
          <p:nvPr>
            <p:ph type="body" sz="quarter" idx="10" hasCustomPrompt="1"/>
          </p:nvPr>
        </p:nvSpPr>
        <p:spPr>
          <a:xfrm>
            <a:off x="395288" y="3867894"/>
            <a:ext cx="8353176" cy="633887"/>
          </a:xfrm>
          <a:prstGeom prst="rect">
            <a:avLst/>
          </a:prstGeom>
        </p:spPr>
        <p:txBody>
          <a:bodyPr/>
          <a:lstStyle>
            <a:lvl1pPr marL="0" indent="0">
              <a:buNone/>
              <a:defRPr sz="2400">
                <a:solidFill>
                  <a:srgbClr val="002060"/>
                </a:solidFill>
              </a:defRPr>
            </a:lvl1pPr>
            <a:lvl2pPr marL="342900" indent="0">
              <a:buNone/>
              <a:defRPr sz="2400"/>
            </a:lvl2pPr>
            <a:lvl3pPr marL="685800" indent="0">
              <a:buNone/>
              <a:defRPr sz="2400"/>
            </a:lvl3pPr>
            <a:lvl4pPr marL="1028700" indent="0">
              <a:buNone/>
              <a:defRPr sz="2400"/>
            </a:lvl4pPr>
            <a:lvl5pPr marL="1371600" indent="0">
              <a:buNone/>
              <a:defRPr sz="2400"/>
            </a:lvl5pPr>
          </a:lstStyle>
          <a:p>
            <a:pPr lvl="0"/>
            <a:r>
              <a:rPr lang="en-US" dirty="0"/>
              <a:t>Click to add presenter title</a:t>
            </a:r>
            <a:endParaRPr lang="en-GB" dirty="0"/>
          </a:p>
        </p:txBody>
      </p:sp>
      <p:sp>
        <p:nvSpPr>
          <p:cNvPr id="6" name="Title 5">
            <a:extLst>
              <a:ext uri="{FF2B5EF4-FFF2-40B4-BE49-F238E27FC236}">
                <a16:creationId xmlns:a16="http://schemas.microsoft.com/office/drawing/2014/main" id="{956B180E-CA89-484A-839C-62D67F59F08F}"/>
              </a:ext>
            </a:extLst>
          </p:cNvPr>
          <p:cNvSpPr>
            <a:spLocks noGrp="1"/>
          </p:cNvSpPr>
          <p:nvPr>
            <p:ph type="title" hasCustomPrompt="1"/>
          </p:nvPr>
        </p:nvSpPr>
        <p:spPr>
          <a:xfrm>
            <a:off x="399290" y="1059582"/>
            <a:ext cx="8349174" cy="993775"/>
          </a:xfrm>
          <a:prstGeom prst="rect">
            <a:avLst/>
          </a:prstGeom>
        </p:spPr>
        <p:txBody>
          <a:bodyPr/>
          <a:lstStyle>
            <a:lvl1pPr algn="l">
              <a:defRPr sz="3600">
                <a:solidFill>
                  <a:srgbClr val="002060"/>
                </a:solidFill>
                <a:latin typeface="+mj-lt"/>
              </a:defRPr>
            </a:lvl1pPr>
          </a:lstStyle>
          <a:p>
            <a:pPr>
              <a:defRPr/>
            </a:pPr>
            <a:r>
              <a:rPr lang="en-GB" sz="900" dirty="0">
                <a:solidFill>
                  <a:srgbClr val="002060"/>
                </a:solidFill>
                <a:latin typeface="+mj-lt"/>
              </a:rPr>
              <a:t>Click to add presentation title</a:t>
            </a:r>
            <a:endParaRPr lang="en-US" sz="900" dirty="0">
              <a:solidFill>
                <a:srgbClr val="002060"/>
              </a:solidFill>
              <a:latin typeface="+mj-lt"/>
            </a:endParaRPr>
          </a:p>
        </p:txBody>
      </p:sp>
    </p:spTree>
    <p:extLst>
      <p:ext uri="{BB962C8B-B14F-4D97-AF65-F5344CB8AC3E}">
        <p14:creationId xmlns:p14="http://schemas.microsoft.com/office/powerpoint/2010/main" val="175044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content whit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5288" y="1131888"/>
            <a:ext cx="8077197" cy="432048"/>
          </a:xfrm>
          <a:prstGeom prst="rect">
            <a:avLst/>
          </a:prstGeom>
        </p:spPr>
        <p:txBody>
          <a:bodyPr lIns="0" tIns="0" rIns="0" bIns="0" anchor="t" anchorCtr="0"/>
          <a:lstStyle>
            <a:lvl1pPr algn="l">
              <a:lnSpc>
                <a:spcPct val="100000"/>
              </a:lnSpc>
              <a:defRPr sz="2000" b="0" i="0" cap="none" baseline="0">
                <a:solidFill>
                  <a:srgbClr val="002060"/>
                </a:solidFill>
                <a:latin typeface="+mj-lt"/>
                <a:cs typeface="Arial"/>
              </a:defRPr>
            </a:lvl1pPr>
          </a:lstStyle>
          <a:p>
            <a:r>
              <a:rPr lang="en-US" dirty="0"/>
              <a:t>Click to edit title</a:t>
            </a:r>
          </a:p>
        </p:txBody>
      </p:sp>
      <p:sp>
        <p:nvSpPr>
          <p:cNvPr id="14" name="Content Placeholder 2"/>
          <p:cNvSpPr>
            <a:spLocks noGrp="1"/>
          </p:cNvSpPr>
          <p:nvPr>
            <p:ph idx="1"/>
          </p:nvPr>
        </p:nvSpPr>
        <p:spPr>
          <a:xfrm>
            <a:off x="395288" y="1707655"/>
            <a:ext cx="8215315" cy="2755706"/>
          </a:xfrm>
          <a:prstGeom prst="rect">
            <a:avLst/>
          </a:prstGeom>
        </p:spPr>
        <p:txBody>
          <a:bodyPr lIns="0" tIns="0" rIns="0" bIns="0"/>
          <a:lstStyle>
            <a:lvl1pPr>
              <a:defRPr sz="1800" b="0" i="0">
                <a:solidFill>
                  <a:srgbClr val="002060"/>
                </a:solidFill>
                <a:latin typeface="+mn-lt"/>
                <a:cs typeface="Arial"/>
              </a:defRPr>
            </a:lvl1pPr>
            <a:lvl2pPr>
              <a:defRPr sz="1800" b="0" i="0">
                <a:solidFill>
                  <a:srgbClr val="002060"/>
                </a:solidFill>
                <a:latin typeface="+mn-lt"/>
                <a:cs typeface="Arial"/>
              </a:defRPr>
            </a:lvl2pPr>
            <a:lvl3pPr>
              <a:defRPr sz="1800" b="0" i="0">
                <a:solidFill>
                  <a:srgbClr val="002060"/>
                </a:solidFill>
                <a:latin typeface="+mn-lt"/>
                <a:cs typeface="Arial"/>
              </a:defRPr>
            </a:lvl3pPr>
            <a:lvl4pPr>
              <a:defRPr sz="1800" b="0" i="0">
                <a:solidFill>
                  <a:srgbClr val="002060"/>
                </a:solidFill>
                <a:latin typeface="+mn-lt"/>
                <a:cs typeface="Arial"/>
              </a:defRPr>
            </a:lvl4pPr>
            <a:lvl5pPr>
              <a:defRPr sz="1800" b="0" i="0">
                <a:solidFill>
                  <a:srgbClr val="002060"/>
                </a:solidFill>
                <a:latin typeface="+mn-lt"/>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507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content and image white">
    <p:spTree>
      <p:nvGrpSpPr>
        <p:cNvPr id="1" name=""/>
        <p:cNvGrpSpPr/>
        <p:nvPr/>
      </p:nvGrpSpPr>
      <p:grpSpPr>
        <a:xfrm>
          <a:off x="0" y="0"/>
          <a:ext cx="0" cy="0"/>
          <a:chOff x="0" y="0"/>
          <a:chExt cx="0" cy="0"/>
        </a:xfrm>
      </p:grpSpPr>
      <p:sp>
        <p:nvSpPr>
          <p:cNvPr id="4" name="Title 17"/>
          <p:cNvSpPr>
            <a:spLocks noGrp="1"/>
          </p:cNvSpPr>
          <p:nvPr>
            <p:ph type="title" hasCustomPrompt="1"/>
          </p:nvPr>
        </p:nvSpPr>
        <p:spPr>
          <a:xfrm>
            <a:off x="395288" y="1131888"/>
            <a:ext cx="4608760" cy="3132348"/>
          </a:xfrm>
          <a:prstGeom prst="rect">
            <a:avLst/>
          </a:prstGeom>
        </p:spPr>
        <p:txBody>
          <a:bodyPr vert="horz" lIns="0" tIns="0" rIns="0" bIns="0" anchor="t" anchorCtr="0"/>
          <a:lstStyle>
            <a:lvl1pPr algn="l">
              <a:lnSpc>
                <a:spcPct val="100000"/>
              </a:lnSpc>
              <a:defRPr sz="1800" b="0" i="0" cap="none" baseline="0">
                <a:solidFill>
                  <a:srgbClr val="002060"/>
                </a:solidFill>
                <a:latin typeface="+mn-lt"/>
                <a:cs typeface="Arial"/>
              </a:defRPr>
            </a:lvl1pPr>
          </a:lstStyle>
          <a:p>
            <a:r>
              <a:rPr lang="en-GB" dirty="0"/>
              <a:t>Click to edit content</a:t>
            </a:r>
            <a:endParaRPr lang="en-US" dirty="0"/>
          </a:p>
        </p:txBody>
      </p:sp>
      <p:sp>
        <p:nvSpPr>
          <p:cNvPr id="5" name="Picture Placeholder 12"/>
          <p:cNvSpPr>
            <a:spLocks noGrp="1"/>
          </p:cNvSpPr>
          <p:nvPr>
            <p:ph type="pic" sz="quarter" idx="10"/>
          </p:nvPr>
        </p:nvSpPr>
        <p:spPr>
          <a:xfrm>
            <a:off x="5508104" y="1131888"/>
            <a:ext cx="3240285" cy="3132348"/>
          </a:xfrm>
          <a:prstGeom prst="rect">
            <a:avLst/>
          </a:prstGeom>
        </p:spPr>
        <p:txBody>
          <a:bodyPr vert="horz"/>
          <a:lstStyle>
            <a:lvl1pPr>
              <a:defRPr>
                <a:solidFill>
                  <a:srgbClr val="002060"/>
                </a:solidFill>
              </a:defRPr>
            </a:lvl1pPr>
          </a:lstStyle>
          <a:p>
            <a:pPr lvl="0"/>
            <a:endParaRPr lang="en-US" noProof="0" dirty="0"/>
          </a:p>
        </p:txBody>
      </p:sp>
    </p:spTree>
    <p:extLst>
      <p:ext uri="{BB962C8B-B14F-4D97-AF65-F5344CB8AC3E}">
        <p14:creationId xmlns:p14="http://schemas.microsoft.com/office/powerpoint/2010/main" val="252007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9091E"/>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723FA53-57A5-4ED9-A6F2-4C5F61A0A408}"/>
              </a:ext>
            </a:extLst>
          </p:cNvPr>
          <p:cNvCxnSpPr>
            <a:cxnSpLocks/>
          </p:cNvCxnSpPr>
          <p:nvPr userDrawn="1"/>
        </p:nvCxnSpPr>
        <p:spPr>
          <a:xfrm>
            <a:off x="395288" y="844550"/>
            <a:ext cx="83534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7" name="Picture 3" descr="UoE_Horizontal Logo_White.png">
            <a:extLst>
              <a:ext uri="{FF2B5EF4-FFF2-40B4-BE49-F238E27FC236}">
                <a16:creationId xmlns:a16="http://schemas.microsoft.com/office/drawing/2014/main" id="{1F7F9E22-D10E-4D76-B5E2-0FA38FC305C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5288" y="185738"/>
            <a:ext cx="30908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B8552124-E826-492D-9007-1702496F8221}"/>
              </a:ext>
            </a:extLst>
          </p:cNvPr>
          <p:cNvCxnSpPr>
            <a:cxnSpLocks/>
          </p:cNvCxnSpPr>
          <p:nvPr userDrawn="1"/>
        </p:nvCxnSpPr>
        <p:spPr>
          <a:xfrm>
            <a:off x="395288" y="4679950"/>
            <a:ext cx="83534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3">
            <a:extLst>
              <a:ext uri="{FF2B5EF4-FFF2-40B4-BE49-F238E27FC236}">
                <a16:creationId xmlns:a16="http://schemas.microsoft.com/office/drawing/2014/main" id="{F4B1462B-4691-4351-B1EB-D7FBEE6596B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516688" y="4678363"/>
            <a:ext cx="24606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2" r:id="rId1"/>
    <p:sldLayoutId id="2147483888" r:id="rId2"/>
    <p:sldLayoutId id="2147483889" r:id="rId3"/>
    <p:sldLayoutId id="2147483894" r:id="rId4"/>
  </p:sldLayoutIdLst>
  <p:txStyles>
    <p:titleStyle>
      <a:lvl1pPr algn="ctr" defTabSz="342900"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defTabSz="342900" rtl="0" eaLnBrk="0" fontAlgn="base" hangingPunct="0">
        <a:spcBef>
          <a:spcPct val="0"/>
        </a:spcBef>
        <a:spcAft>
          <a:spcPct val="0"/>
        </a:spcAft>
        <a:defRPr sz="3300">
          <a:solidFill>
            <a:schemeClr val="tx1"/>
          </a:solidFill>
          <a:latin typeface="Arial" panose="020B0604020202020204" pitchFamily="34" charset="0"/>
          <a:ea typeface="ＭＳ Ｐゴシック" charset="0"/>
          <a:cs typeface="ＭＳ Ｐゴシック" charset="0"/>
        </a:defRPr>
      </a:lvl2pPr>
      <a:lvl3pPr algn="ctr" defTabSz="342900" rtl="0" eaLnBrk="0" fontAlgn="base" hangingPunct="0">
        <a:spcBef>
          <a:spcPct val="0"/>
        </a:spcBef>
        <a:spcAft>
          <a:spcPct val="0"/>
        </a:spcAft>
        <a:defRPr sz="3300">
          <a:solidFill>
            <a:schemeClr val="tx1"/>
          </a:solidFill>
          <a:latin typeface="Arial" panose="020B0604020202020204" pitchFamily="34" charset="0"/>
          <a:ea typeface="ＭＳ Ｐゴシック" charset="0"/>
          <a:cs typeface="ＭＳ Ｐゴシック" charset="0"/>
        </a:defRPr>
      </a:lvl3pPr>
      <a:lvl4pPr algn="ctr" defTabSz="342900" rtl="0" eaLnBrk="0" fontAlgn="base" hangingPunct="0">
        <a:spcBef>
          <a:spcPct val="0"/>
        </a:spcBef>
        <a:spcAft>
          <a:spcPct val="0"/>
        </a:spcAft>
        <a:defRPr sz="3300">
          <a:solidFill>
            <a:schemeClr val="tx1"/>
          </a:solidFill>
          <a:latin typeface="Arial" panose="020B0604020202020204" pitchFamily="34" charset="0"/>
          <a:ea typeface="ＭＳ Ｐゴシック" charset="0"/>
          <a:cs typeface="ＭＳ Ｐゴシック" charset="0"/>
        </a:defRPr>
      </a:lvl4pPr>
      <a:lvl5pPr algn="ctr" defTabSz="342900" rtl="0" eaLnBrk="0" fontAlgn="base" hangingPunct="0">
        <a:spcBef>
          <a:spcPct val="0"/>
        </a:spcBef>
        <a:spcAft>
          <a:spcPct val="0"/>
        </a:spcAft>
        <a:defRPr sz="3300">
          <a:solidFill>
            <a:schemeClr val="tx1"/>
          </a:solidFill>
          <a:latin typeface="Arial" panose="020B0604020202020204" pitchFamily="34" charset="0"/>
          <a:ea typeface="ＭＳ Ｐゴシック" charset="0"/>
          <a:cs typeface="ＭＳ Ｐゴシック"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charset="0"/>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B139110-63FE-48E2-848D-54FB296589F5}"/>
              </a:ext>
            </a:extLst>
          </p:cNvPr>
          <p:cNvCxnSpPr>
            <a:cxnSpLocks/>
          </p:cNvCxnSpPr>
          <p:nvPr userDrawn="1"/>
        </p:nvCxnSpPr>
        <p:spPr>
          <a:xfrm>
            <a:off x="395288" y="844550"/>
            <a:ext cx="83534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737B85-6062-4183-A094-BA1386428874}"/>
              </a:ext>
            </a:extLst>
          </p:cNvPr>
          <p:cNvCxnSpPr>
            <a:cxnSpLocks/>
          </p:cNvCxnSpPr>
          <p:nvPr userDrawn="1"/>
        </p:nvCxnSpPr>
        <p:spPr>
          <a:xfrm>
            <a:off x="395288" y="4659313"/>
            <a:ext cx="835183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2052" name="Picture 12" descr="UoE_Horizontal Logo_CMYK.jpg">
            <a:extLst>
              <a:ext uri="{FF2B5EF4-FFF2-40B4-BE49-F238E27FC236}">
                <a16:creationId xmlns:a16="http://schemas.microsoft.com/office/drawing/2014/main" id="{2022589B-BDE7-4D10-B9EA-FC1A49643D4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12750" y="185738"/>
            <a:ext cx="30813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3" descr="Influencing the world_PPT_282.png">
            <a:extLst>
              <a:ext uri="{FF2B5EF4-FFF2-40B4-BE49-F238E27FC236}">
                <a16:creationId xmlns:a16="http://schemas.microsoft.com/office/drawing/2014/main" id="{ED2A722F-1CA6-4ABC-83FC-CEBAEDFDD85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664325" y="4786313"/>
            <a:ext cx="2100263"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3" r:id="rId1"/>
    <p:sldLayoutId id="2147483891" r:id="rId2"/>
    <p:sldLayoutId id="2147483890" r:id="rId3"/>
  </p:sldLayoutIdLst>
  <p:txStyles>
    <p:titleStyle>
      <a:lvl1pPr algn="r" defTabSz="342900" rtl="0" eaLnBrk="0" fontAlgn="base" hangingPunct="0">
        <a:spcBef>
          <a:spcPct val="0"/>
        </a:spcBef>
        <a:spcAft>
          <a:spcPct val="0"/>
        </a:spcAft>
        <a:defRPr sz="900" kern="1200">
          <a:solidFill>
            <a:srgbClr val="09091E"/>
          </a:solidFill>
          <a:latin typeface="Arial"/>
          <a:ea typeface="ＭＳ Ｐゴシック" charset="0"/>
          <a:cs typeface="Arial"/>
        </a:defRPr>
      </a:lvl1pPr>
      <a:lvl2pPr algn="r" defTabSz="342900" rtl="0" eaLnBrk="0" fontAlgn="base" hangingPunct="0">
        <a:spcBef>
          <a:spcPct val="0"/>
        </a:spcBef>
        <a:spcAft>
          <a:spcPct val="0"/>
        </a:spcAft>
        <a:defRPr sz="900">
          <a:solidFill>
            <a:srgbClr val="09091E"/>
          </a:solidFill>
          <a:latin typeface="Arial" charset="0"/>
          <a:ea typeface="ＭＳ Ｐゴシック" charset="0"/>
          <a:cs typeface="Arial" charset="0"/>
        </a:defRPr>
      </a:lvl2pPr>
      <a:lvl3pPr algn="r" defTabSz="342900" rtl="0" eaLnBrk="0" fontAlgn="base" hangingPunct="0">
        <a:spcBef>
          <a:spcPct val="0"/>
        </a:spcBef>
        <a:spcAft>
          <a:spcPct val="0"/>
        </a:spcAft>
        <a:defRPr sz="900">
          <a:solidFill>
            <a:srgbClr val="09091E"/>
          </a:solidFill>
          <a:latin typeface="Arial" charset="0"/>
          <a:ea typeface="ＭＳ Ｐゴシック" charset="0"/>
          <a:cs typeface="Arial" charset="0"/>
        </a:defRPr>
      </a:lvl3pPr>
      <a:lvl4pPr algn="r" defTabSz="342900" rtl="0" eaLnBrk="0" fontAlgn="base" hangingPunct="0">
        <a:spcBef>
          <a:spcPct val="0"/>
        </a:spcBef>
        <a:spcAft>
          <a:spcPct val="0"/>
        </a:spcAft>
        <a:defRPr sz="900">
          <a:solidFill>
            <a:srgbClr val="09091E"/>
          </a:solidFill>
          <a:latin typeface="Arial" charset="0"/>
          <a:ea typeface="ＭＳ Ｐゴシック" charset="0"/>
          <a:cs typeface="Arial" charset="0"/>
        </a:defRPr>
      </a:lvl4pPr>
      <a:lvl5pPr algn="r" defTabSz="342900" rtl="0" eaLnBrk="0" fontAlgn="base" hangingPunct="0">
        <a:spcBef>
          <a:spcPct val="0"/>
        </a:spcBef>
        <a:spcAft>
          <a:spcPct val="0"/>
        </a:spcAft>
        <a:defRPr sz="900">
          <a:solidFill>
            <a:srgbClr val="09091E"/>
          </a:solidFill>
          <a:latin typeface="Arial" charset="0"/>
          <a:ea typeface="ＭＳ Ｐゴシック" charset="0"/>
          <a:cs typeface="Arial" charset="0"/>
        </a:defRPr>
      </a:lvl5pPr>
      <a:lvl6pPr marL="342900" algn="r" defTabSz="342900" rtl="0" fontAlgn="base">
        <a:spcBef>
          <a:spcPct val="0"/>
        </a:spcBef>
        <a:spcAft>
          <a:spcPct val="0"/>
        </a:spcAft>
        <a:defRPr sz="900">
          <a:solidFill>
            <a:srgbClr val="1F497D"/>
          </a:solidFill>
          <a:latin typeface="Arial" charset="0"/>
          <a:ea typeface="ＭＳ Ｐゴシック" charset="0"/>
        </a:defRPr>
      </a:lvl6pPr>
      <a:lvl7pPr marL="685800" algn="r" defTabSz="342900" rtl="0" fontAlgn="base">
        <a:spcBef>
          <a:spcPct val="0"/>
        </a:spcBef>
        <a:spcAft>
          <a:spcPct val="0"/>
        </a:spcAft>
        <a:defRPr sz="900">
          <a:solidFill>
            <a:srgbClr val="1F497D"/>
          </a:solidFill>
          <a:latin typeface="Arial" charset="0"/>
          <a:ea typeface="ＭＳ Ｐゴシック" charset="0"/>
        </a:defRPr>
      </a:lvl7pPr>
      <a:lvl8pPr marL="1028700" algn="r" defTabSz="342900" rtl="0" fontAlgn="base">
        <a:spcBef>
          <a:spcPct val="0"/>
        </a:spcBef>
        <a:spcAft>
          <a:spcPct val="0"/>
        </a:spcAft>
        <a:defRPr sz="900">
          <a:solidFill>
            <a:srgbClr val="1F497D"/>
          </a:solidFill>
          <a:latin typeface="Arial" charset="0"/>
          <a:ea typeface="ＭＳ Ｐゴシック" charset="0"/>
        </a:defRPr>
      </a:lvl8pPr>
      <a:lvl9pPr marL="1371600" algn="r" defTabSz="342900" rtl="0" fontAlgn="base">
        <a:spcBef>
          <a:spcPct val="0"/>
        </a:spcBef>
        <a:spcAft>
          <a:spcPct val="0"/>
        </a:spcAft>
        <a:defRPr sz="900">
          <a:solidFill>
            <a:srgbClr val="1F497D"/>
          </a:solidFill>
          <a:latin typeface="Arial" charset="0"/>
          <a:ea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charset="0"/>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rapid.exlibrisgroup.com/Public/MemberMa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5C59-8D7A-45F6-9BCF-61CC8C423473}"/>
              </a:ext>
            </a:extLst>
          </p:cNvPr>
          <p:cNvSpPr>
            <a:spLocks noGrp="1"/>
          </p:cNvSpPr>
          <p:nvPr>
            <p:ph type="title"/>
          </p:nvPr>
        </p:nvSpPr>
        <p:spPr/>
        <p:txBody>
          <a:bodyPr/>
          <a:lstStyle/>
          <a:p>
            <a:r>
              <a:rPr lang="en-GB" dirty="0" err="1" smtClean="0"/>
              <a:t>RapidILL</a:t>
            </a:r>
            <a:r>
              <a:rPr lang="en-GB" dirty="0" smtClean="0"/>
              <a:t> </a:t>
            </a:r>
            <a:r>
              <a:rPr lang="en-GB" dirty="0"/>
              <a:t>– </a:t>
            </a:r>
            <a:r>
              <a:rPr lang="en-GB" dirty="0" smtClean="0"/>
              <a:t>workflows</a:t>
            </a:r>
            <a:br>
              <a:rPr lang="en-GB" dirty="0" smtClean="0"/>
            </a:br>
            <a:r>
              <a:rPr lang="en-GB" sz="2400" i="1" dirty="0" smtClean="0"/>
              <a:t>Implementing and Integrating </a:t>
            </a:r>
            <a:r>
              <a:rPr lang="en-GB" sz="2400" i="1" dirty="0" err="1" smtClean="0"/>
              <a:t>RapidILL</a:t>
            </a:r>
            <a:r>
              <a:rPr lang="en-GB" sz="2400" i="1" dirty="0" smtClean="0"/>
              <a:t> into Alma at University of Edinburgh  </a:t>
            </a:r>
            <a:endParaRPr lang="en-GB" sz="2400" i="1" dirty="0"/>
          </a:p>
        </p:txBody>
      </p:sp>
      <p:sp>
        <p:nvSpPr>
          <p:cNvPr id="3" name="Text Placeholder 2">
            <a:extLst>
              <a:ext uri="{FF2B5EF4-FFF2-40B4-BE49-F238E27FC236}">
                <a16:creationId xmlns:a16="http://schemas.microsoft.com/office/drawing/2014/main" id="{0FEBA753-5C20-4FE3-9109-DCC61A405085}"/>
              </a:ext>
            </a:extLst>
          </p:cNvPr>
          <p:cNvSpPr>
            <a:spLocks noGrp="1"/>
          </p:cNvSpPr>
          <p:nvPr>
            <p:ph type="body" sz="quarter" idx="10"/>
          </p:nvPr>
        </p:nvSpPr>
        <p:spPr>
          <a:xfrm>
            <a:off x="395288" y="3003798"/>
            <a:ext cx="8353175" cy="1224136"/>
          </a:xfrm>
        </p:spPr>
        <p:txBody>
          <a:bodyPr lIns="91440" tIns="45720" rIns="91440" bIns="45720" anchor="t"/>
          <a:lstStyle/>
          <a:p>
            <a:r>
              <a:rPr lang="en-GB" dirty="0" smtClean="0"/>
              <a:t>Carl Jones </a:t>
            </a:r>
            <a:endParaRPr lang="en-GB" dirty="0"/>
          </a:p>
          <a:p>
            <a:r>
              <a:rPr lang="en-GB" dirty="0" smtClean="0"/>
              <a:t>(University </a:t>
            </a:r>
            <a:r>
              <a:rPr lang="en-GB" dirty="0"/>
              <a:t>Collections Facility &amp; Document Delivery </a:t>
            </a:r>
            <a:r>
              <a:rPr lang="en-GB" dirty="0" smtClean="0"/>
              <a:t>Supervisor)</a:t>
            </a:r>
          </a:p>
          <a:p>
            <a:r>
              <a:rPr lang="en-GB" dirty="0" smtClean="0"/>
              <a:t>Carl.Jones@ed.ac.uk</a:t>
            </a:r>
            <a:endParaRPr lang="en-GB" dirty="0"/>
          </a:p>
          <a:p>
            <a:r>
              <a:rPr lang="en-GB" dirty="0" smtClean="0"/>
              <a:t>  </a:t>
            </a:r>
            <a:endParaRPr lang="en-GB" dirty="0"/>
          </a:p>
        </p:txBody>
      </p:sp>
    </p:spTree>
    <p:extLst>
      <p:ext uri="{BB962C8B-B14F-4D97-AF65-F5344CB8AC3E}">
        <p14:creationId xmlns:p14="http://schemas.microsoft.com/office/powerpoint/2010/main" val="372690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112" y="1219200"/>
            <a:ext cx="5057775" cy="2705100"/>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86875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918948"/>
            <a:ext cx="7020272" cy="3675002"/>
          </a:xfrm>
          <a:prstGeom prst="rect">
            <a:avLst/>
          </a:prstGeom>
        </p:spPr>
      </p:pic>
    </p:spTree>
    <p:extLst>
      <p:ext uri="{BB962C8B-B14F-4D97-AF65-F5344CB8AC3E}">
        <p14:creationId xmlns:p14="http://schemas.microsoft.com/office/powerpoint/2010/main" val="3637009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987574"/>
            <a:ext cx="5487471" cy="3255198"/>
          </a:xfrm>
          <a:prstGeom prst="rect">
            <a:avLst/>
          </a:prstGeom>
        </p:spPr>
      </p:pic>
      <p:sp>
        <p:nvSpPr>
          <p:cNvPr id="4" name="Rectangle 3"/>
          <p:cNvSpPr/>
          <p:nvPr/>
        </p:nvSpPr>
        <p:spPr>
          <a:xfrm>
            <a:off x="1922293" y="4242772"/>
            <a:ext cx="5314275" cy="369332"/>
          </a:xfrm>
          <a:prstGeom prst="rect">
            <a:avLst/>
          </a:prstGeom>
          <a:noFill/>
        </p:spPr>
        <p:txBody>
          <a:bodyPr wrap="none" lIns="91440" tIns="45720" rIns="91440" bIns="45720">
            <a:spAutoFit/>
          </a:bodyPr>
          <a:lstStyle/>
          <a:p>
            <a:pPr lvl="0"/>
            <a:r>
              <a:rPr lang="en-GB" u="sng" dirty="0">
                <a:hlinkClick r:id="rId4"/>
              </a:rPr>
              <a:t>https://rapid.exlibrisgroup.com/Public/MemberMap</a:t>
            </a:r>
            <a:endParaRPr lang="en-GB" dirty="0"/>
          </a:p>
        </p:txBody>
      </p:sp>
    </p:spTree>
    <p:extLst>
      <p:ext uri="{BB962C8B-B14F-4D97-AF65-F5344CB8AC3E}">
        <p14:creationId xmlns:p14="http://schemas.microsoft.com/office/powerpoint/2010/main" val="4193756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347614"/>
            <a:ext cx="4869358" cy="2738652"/>
          </a:xfrm>
          <a:prstGeom prst="rect">
            <a:avLst/>
          </a:prstGeom>
        </p:spPr>
      </p:pic>
      <p:sp>
        <p:nvSpPr>
          <p:cNvPr id="5" name="Rectangle 4"/>
          <p:cNvSpPr/>
          <p:nvPr/>
        </p:nvSpPr>
        <p:spPr>
          <a:xfrm>
            <a:off x="683568" y="4155926"/>
            <a:ext cx="4252164" cy="338554"/>
          </a:xfrm>
          <a:prstGeom prst="rect">
            <a:avLst/>
          </a:prstGeom>
          <a:noFill/>
        </p:spPr>
        <p:txBody>
          <a:bodyPr wrap="square" lIns="91440" tIns="45720" rIns="91440" bIns="45720">
            <a:spAutoFit/>
          </a:bodyPr>
          <a:lstStyle/>
          <a:p>
            <a:pPr algn="ctr"/>
            <a:r>
              <a:rPr lang="en-GB" sz="800" i="1" dirty="0"/>
              <a:t>A sign displayed on the lawn of West Dennis Library in Massachusetts, on March </a:t>
            </a:r>
            <a:r>
              <a:rPr lang="en-GB" sz="800" i="1" dirty="0" smtClean="0"/>
              <a:t>18 2020.John </a:t>
            </a:r>
            <a:r>
              <a:rPr lang="en-GB" sz="800" i="1" dirty="0" err="1"/>
              <a:t>Tlumacki</a:t>
            </a:r>
            <a:r>
              <a:rPr lang="en-GB" sz="800" i="1" dirty="0"/>
              <a:t>/The Boston Globe/Getty Images</a:t>
            </a:r>
            <a:endParaRPr lang="en-US" sz="800" b="0" i="1" cap="none" spc="0" dirty="0">
              <a:ln w="0"/>
              <a:solidFill>
                <a:schemeClr val="tx1"/>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1497740"/>
            <a:ext cx="2438400" cy="2438400"/>
          </a:xfrm>
          <a:prstGeom prst="rect">
            <a:avLst/>
          </a:prstGeom>
        </p:spPr>
      </p:pic>
    </p:spTree>
    <p:extLst>
      <p:ext uri="{BB962C8B-B14F-4D97-AF65-F5344CB8AC3E}">
        <p14:creationId xmlns:p14="http://schemas.microsoft.com/office/powerpoint/2010/main" val="2655093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928382"/>
            <a:ext cx="6162503" cy="3457367"/>
          </a:xfrm>
          <a:prstGeom prst="rect">
            <a:avLst/>
          </a:prstGeom>
          <a:ln>
            <a:noFill/>
          </a:ln>
          <a:effectLst>
            <a:outerShdw blurRad="190500" algn="tl" rotWithShape="0">
              <a:srgbClr val="000000">
                <a:alpha val="70000"/>
              </a:srgbClr>
            </a:outerShdw>
          </a:effectLst>
        </p:spPr>
      </p:pic>
      <p:sp>
        <p:nvSpPr>
          <p:cNvPr id="4" name="Rectangle 3"/>
          <p:cNvSpPr/>
          <p:nvPr/>
        </p:nvSpPr>
        <p:spPr>
          <a:xfrm>
            <a:off x="1539028" y="4443958"/>
            <a:ext cx="6128601" cy="246221"/>
          </a:xfrm>
          <a:prstGeom prst="rect">
            <a:avLst/>
          </a:prstGeom>
          <a:noFill/>
        </p:spPr>
        <p:txBody>
          <a:bodyPr wrap="none" lIns="91440" tIns="45720" rIns="91440" bIns="45720">
            <a:spAutoFit/>
          </a:bodyPr>
          <a:lstStyle/>
          <a:p>
            <a:pPr algn="ctr"/>
            <a:r>
              <a:rPr lang="en-US" sz="1000" i="1" cap="none" spc="0" dirty="0" smtClean="0">
                <a:ln w="0"/>
                <a:solidFill>
                  <a:schemeClr val="tx1"/>
                </a:solidFill>
                <a:effectLst>
                  <a:outerShdw blurRad="38100" dist="19050" dir="2700000" algn="tl" rotWithShape="0">
                    <a:schemeClr val="dk1">
                      <a:alpha val="40000"/>
                    </a:schemeClr>
                  </a:outerShdw>
                </a:effectLst>
                <a:cs typeface="Arial" panose="020B0604020202020204" pitchFamily="34" charset="0"/>
              </a:rPr>
              <a:t>Source: “</a:t>
            </a:r>
            <a:r>
              <a:rPr lang="en-US" sz="1000" i="1" cap="none" spc="0" dirty="0" err="1" smtClean="0">
                <a:ln w="0"/>
                <a:solidFill>
                  <a:schemeClr val="tx1"/>
                </a:solidFill>
                <a:effectLst>
                  <a:outerShdw blurRad="38100" dist="19050" dir="2700000" algn="tl" rotWithShape="0">
                    <a:schemeClr val="dk1">
                      <a:alpha val="40000"/>
                    </a:schemeClr>
                  </a:outerShdw>
                </a:effectLst>
                <a:cs typeface="Arial" panose="020B0604020202020204" pitchFamily="34" charset="0"/>
              </a:rPr>
              <a:t>RapidILL</a:t>
            </a:r>
            <a:r>
              <a:rPr lang="en-US" sz="1000" i="1" cap="none" spc="0" dirty="0" smtClean="0">
                <a:ln w="0"/>
                <a:solidFill>
                  <a:schemeClr val="tx1"/>
                </a:solidFill>
                <a:effectLst>
                  <a:outerShdw blurRad="38100" dist="19050" dir="2700000" algn="tl" rotWithShape="0">
                    <a:schemeClr val="dk1">
                      <a:alpha val="40000"/>
                    </a:schemeClr>
                  </a:outerShdw>
                </a:effectLst>
                <a:cs typeface="Arial" panose="020B0604020202020204" pitchFamily="34" charset="0"/>
              </a:rPr>
              <a:t> Onboarding,” Lynn Higgins, Customer Onboarding Manager (</a:t>
            </a:r>
            <a:r>
              <a:rPr lang="en-US" sz="1000" i="1" cap="none" spc="0" dirty="0" err="1" smtClean="0">
                <a:ln w="0"/>
                <a:solidFill>
                  <a:schemeClr val="tx1"/>
                </a:solidFill>
                <a:effectLst>
                  <a:outerShdw blurRad="38100" dist="19050" dir="2700000" algn="tl" rotWithShape="0">
                    <a:schemeClr val="dk1">
                      <a:alpha val="40000"/>
                    </a:schemeClr>
                  </a:outerShdw>
                </a:effectLst>
                <a:cs typeface="Arial" panose="020B0604020202020204" pitchFamily="34" charset="0"/>
              </a:rPr>
              <a:t>RapidILL</a:t>
            </a:r>
            <a:r>
              <a:rPr lang="en-US" sz="1000" i="1" cap="none" spc="0" dirty="0" smtClean="0">
                <a:ln w="0"/>
                <a:solidFill>
                  <a:schemeClr val="tx1"/>
                </a:solidFill>
                <a:effectLst>
                  <a:outerShdw blurRad="38100" dist="19050" dir="2700000" algn="tl" rotWithShape="0">
                    <a:schemeClr val="dk1">
                      <a:alpha val="40000"/>
                    </a:schemeClr>
                  </a:outerShdw>
                </a:effectLst>
                <a:cs typeface="Arial" panose="020B0604020202020204" pitchFamily="34" charset="0"/>
              </a:rPr>
              <a:t>) [Oct 28, 2011] </a:t>
            </a:r>
            <a:endParaRPr lang="en-US" sz="1000" i="1" cap="none" spc="0" dirty="0">
              <a:ln w="0"/>
              <a:solidFill>
                <a:schemeClr val="tx1"/>
              </a:solidFill>
              <a:effectLst>
                <a:outerShdw blurRad="38100" dist="19050" dir="2700000" algn="tl" rotWithShape="0">
                  <a:schemeClr val="dk1">
                    <a:alpha val="40000"/>
                  </a:schemeClr>
                </a:outerShdw>
              </a:effectLst>
              <a:cs typeface="Arial" panose="020B0604020202020204" pitchFamily="34" charset="0"/>
            </a:endParaRPr>
          </a:p>
        </p:txBody>
      </p:sp>
    </p:spTree>
    <p:extLst>
      <p:ext uri="{BB962C8B-B14F-4D97-AF65-F5344CB8AC3E}">
        <p14:creationId xmlns:p14="http://schemas.microsoft.com/office/powerpoint/2010/main" val="519982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91868275"/>
              </p:ext>
            </p:extLst>
          </p:nvPr>
        </p:nvGraphicFramePr>
        <p:xfrm>
          <a:off x="1043608" y="1059582"/>
          <a:ext cx="7200800" cy="3337560"/>
        </p:xfrm>
        <a:graphic>
          <a:graphicData uri="http://schemas.openxmlformats.org/drawingml/2006/table">
            <a:tbl>
              <a:tblPr firstRow="1" bandRow="1">
                <a:tableStyleId>{5C22544A-7EE6-4342-B048-85BDC9FD1C3A}</a:tableStyleId>
              </a:tblPr>
              <a:tblGrid>
                <a:gridCol w="1051802">
                  <a:extLst>
                    <a:ext uri="{9D8B030D-6E8A-4147-A177-3AD203B41FA5}">
                      <a16:colId xmlns:a16="http://schemas.microsoft.com/office/drawing/2014/main" val="3776871178"/>
                    </a:ext>
                  </a:extLst>
                </a:gridCol>
                <a:gridCol w="6148998">
                  <a:extLst>
                    <a:ext uri="{9D8B030D-6E8A-4147-A177-3AD203B41FA5}">
                      <a16:colId xmlns:a16="http://schemas.microsoft.com/office/drawing/2014/main" val="3394292952"/>
                    </a:ext>
                  </a:extLst>
                </a:gridCol>
              </a:tblGrid>
              <a:tr h="370840">
                <a:tc>
                  <a:txBody>
                    <a:bodyPr/>
                    <a:lstStyle/>
                    <a:p>
                      <a:r>
                        <a:rPr lang="en-GB" dirty="0" smtClean="0"/>
                        <a:t>Date</a:t>
                      </a:r>
                      <a:endParaRPr lang="en-GB" dirty="0"/>
                    </a:p>
                  </a:txBody>
                  <a:tcPr/>
                </a:tc>
                <a:tc>
                  <a:txBody>
                    <a:bodyPr/>
                    <a:lstStyle/>
                    <a:p>
                      <a:endParaRPr lang="en-GB"/>
                    </a:p>
                  </a:txBody>
                  <a:tcPr/>
                </a:tc>
                <a:extLst>
                  <a:ext uri="{0D108BD9-81ED-4DB2-BD59-A6C34878D82A}">
                    <a16:rowId xmlns:a16="http://schemas.microsoft.com/office/drawing/2014/main" val="1521206316"/>
                  </a:ext>
                </a:extLst>
              </a:tr>
              <a:tr h="370840">
                <a:tc>
                  <a:txBody>
                    <a:bodyPr/>
                    <a:lstStyle/>
                    <a:p>
                      <a:r>
                        <a:rPr lang="en-GB" dirty="0" smtClean="0"/>
                        <a:t>Oct</a:t>
                      </a:r>
                      <a:r>
                        <a:rPr lang="en-GB" baseline="0" dirty="0" smtClean="0"/>
                        <a:t> 2021</a:t>
                      </a:r>
                      <a:endParaRPr lang="en-GB" dirty="0"/>
                    </a:p>
                  </a:txBody>
                  <a:tcPr/>
                </a:tc>
                <a:tc>
                  <a:txBody>
                    <a:bodyPr/>
                    <a:lstStyle/>
                    <a:p>
                      <a:r>
                        <a:rPr lang="en-GB" dirty="0" err="1" smtClean="0"/>
                        <a:t>RapidILL</a:t>
                      </a:r>
                      <a:r>
                        <a:rPr lang="en-GB" dirty="0" smtClean="0"/>
                        <a:t> integration begins </a:t>
                      </a:r>
                      <a:endParaRPr lang="en-GB" dirty="0"/>
                    </a:p>
                  </a:txBody>
                  <a:tcPr/>
                </a:tc>
                <a:extLst>
                  <a:ext uri="{0D108BD9-81ED-4DB2-BD59-A6C34878D82A}">
                    <a16:rowId xmlns:a16="http://schemas.microsoft.com/office/drawing/2014/main" val="2638383077"/>
                  </a:ext>
                </a:extLst>
              </a:tr>
              <a:tr h="370840">
                <a:tc>
                  <a:txBody>
                    <a:bodyPr/>
                    <a:lstStyle/>
                    <a:p>
                      <a:r>
                        <a:rPr lang="en-GB" dirty="0" smtClean="0"/>
                        <a:t>Nov 2021</a:t>
                      </a:r>
                      <a:endParaRPr lang="en-GB" dirty="0"/>
                    </a:p>
                  </a:txBody>
                  <a:tcPr/>
                </a:tc>
                <a:tc>
                  <a:txBody>
                    <a:bodyPr/>
                    <a:lstStyle/>
                    <a:p>
                      <a:r>
                        <a:rPr lang="en-GB" dirty="0" smtClean="0"/>
                        <a:t>Training</a:t>
                      </a:r>
                      <a:r>
                        <a:rPr lang="en-GB" baseline="0" dirty="0" smtClean="0"/>
                        <a:t> and set-up/Holding sets creation </a:t>
                      </a:r>
                      <a:endParaRPr lang="en-GB" dirty="0"/>
                    </a:p>
                  </a:txBody>
                  <a:tcPr/>
                </a:tc>
                <a:extLst>
                  <a:ext uri="{0D108BD9-81ED-4DB2-BD59-A6C34878D82A}">
                    <a16:rowId xmlns:a16="http://schemas.microsoft.com/office/drawing/2014/main" val="2224327340"/>
                  </a:ext>
                </a:extLst>
              </a:tr>
              <a:tr h="370840">
                <a:tc>
                  <a:txBody>
                    <a:bodyPr/>
                    <a:lstStyle/>
                    <a:p>
                      <a:r>
                        <a:rPr lang="en-GB" dirty="0" smtClean="0"/>
                        <a:t>Dec 2021</a:t>
                      </a:r>
                      <a:endParaRPr lang="en-GB" dirty="0"/>
                    </a:p>
                  </a:txBody>
                  <a:tcPr/>
                </a:tc>
                <a:tc>
                  <a:txBody>
                    <a:bodyPr/>
                    <a:lstStyle/>
                    <a:p>
                      <a:r>
                        <a:rPr lang="en-GB" dirty="0" smtClean="0"/>
                        <a:t>N8+ set-up &amp; Christmas vacation </a:t>
                      </a:r>
                      <a:endParaRPr lang="en-GB" dirty="0"/>
                    </a:p>
                  </a:txBody>
                  <a:tcPr/>
                </a:tc>
                <a:extLst>
                  <a:ext uri="{0D108BD9-81ED-4DB2-BD59-A6C34878D82A}">
                    <a16:rowId xmlns:a16="http://schemas.microsoft.com/office/drawing/2014/main" val="2374181892"/>
                  </a:ext>
                </a:extLst>
              </a:tr>
              <a:tr h="370840">
                <a:tc>
                  <a:txBody>
                    <a:bodyPr/>
                    <a:lstStyle/>
                    <a:p>
                      <a:r>
                        <a:rPr lang="en-GB" dirty="0" smtClean="0"/>
                        <a:t>Jan 2022</a:t>
                      </a:r>
                      <a:endParaRPr lang="en-GB" dirty="0"/>
                    </a:p>
                  </a:txBody>
                  <a:tcPr/>
                </a:tc>
                <a:tc>
                  <a:txBody>
                    <a:bodyPr/>
                    <a:lstStyle/>
                    <a:p>
                      <a:r>
                        <a:rPr lang="en-GB" dirty="0" smtClean="0"/>
                        <a:t>N8+ Test</a:t>
                      </a:r>
                      <a:endParaRPr lang="en-GB" dirty="0"/>
                    </a:p>
                  </a:txBody>
                  <a:tcPr/>
                </a:tc>
                <a:extLst>
                  <a:ext uri="{0D108BD9-81ED-4DB2-BD59-A6C34878D82A}">
                    <a16:rowId xmlns:a16="http://schemas.microsoft.com/office/drawing/2014/main" val="3298082929"/>
                  </a:ext>
                </a:extLst>
              </a:tr>
              <a:tr h="370840">
                <a:tc>
                  <a:txBody>
                    <a:bodyPr/>
                    <a:lstStyle/>
                    <a:p>
                      <a:r>
                        <a:rPr lang="en-GB" dirty="0" smtClean="0"/>
                        <a:t>Feb 202</a:t>
                      </a:r>
                      <a:endParaRPr lang="en-GB" dirty="0"/>
                    </a:p>
                  </a:txBody>
                  <a:tcPr/>
                </a:tc>
                <a:tc>
                  <a:txBody>
                    <a:bodyPr/>
                    <a:lstStyle/>
                    <a:p>
                      <a:r>
                        <a:rPr lang="en-GB" dirty="0" smtClean="0"/>
                        <a:t>Borrowing</a:t>
                      </a:r>
                      <a:r>
                        <a:rPr lang="en-GB" baseline="0" dirty="0" smtClean="0"/>
                        <a:t> goes live </a:t>
                      </a:r>
                      <a:endParaRPr lang="en-GB" dirty="0"/>
                    </a:p>
                  </a:txBody>
                  <a:tcPr/>
                </a:tc>
                <a:extLst>
                  <a:ext uri="{0D108BD9-81ED-4DB2-BD59-A6C34878D82A}">
                    <a16:rowId xmlns:a16="http://schemas.microsoft.com/office/drawing/2014/main" val="4112230704"/>
                  </a:ext>
                </a:extLst>
              </a:tr>
              <a:tr h="370840">
                <a:tc>
                  <a:txBody>
                    <a:bodyPr/>
                    <a:lstStyle/>
                    <a:p>
                      <a:r>
                        <a:rPr lang="en-GB" dirty="0" smtClean="0"/>
                        <a:t>Mar 2022</a:t>
                      </a:r>
                      <a:endParaRPr lang="en-GB" dirty="0"/>
                    </a:p>
                  </a:txBody>
                  <a:tcPr/>
                </a:tc>
                <a:tc>
                  <a:txBody>
                    <a:bodyPr/>
                    <a:lstStyle/>
                    <a:p>
                      <a:r>
                        <a:rPr lang="en-GB" dirty="0" smtClean="0"/>
                        <a:t>Lending live but no requests (issue</a:t>
                      </a:r>
                      <a:r>
                        <a:rPr lang="en-GB" baseline="0" dirty="0" smtClean="0"/>
                        <a:t> with sets) </a:t>
                      </a:r>
                      <a:endParaRPr lang="en-GB" dirty="0"/>
                    </a:p>
                  </a:txBody>
                  <a:tcPr/>
                </a:tc>
                <a:extLst>
                  <a:ext uri="{0D108BD9-81ED-4DB2-BD59-A6C34878D82A}">
                    <a16:rowId xmlns:a16="http://schemas.microsoft.com/office/drawing/2014/main" val="3958136014"/>
                  </a:ext>
                </a:extLst>
              </a:tr>
              <a:tr h="370840">
                <a:tc>
                  <a:txBody>
                    <a:bodyPr/>
                    <a:lstStyle/>
                    <a:p>
                      <a:r>
                        <a:rPr lang="en-GB" dirty="0" smtClean="0"/>
                        <a:t>Apr 2022</a:t>
                      </a:r>
                      <a:endParaRPr lang="en-GB" dirty="0"/>
                    </a:p>
                  </a:txBody>
                  <a:tcPr/>
                </a:tc>
                <a:tc>
                  <a:txBody>
                    <a:bodyPr/>
                    <a:lstStyle/>
                    <a:p>
                      <a:r>
                        <a:rPr lang="en-GB" dirty="0" smtClean="0"/>
                        <a:t>Lending requests received (further issues</a:t>
                      </a:r>
                      <a:r>
                        <a:rPr lang="en-GB" baseline="0" dirty="0" smtClean="0"/>
                        <a:t> with </a:t>
                      </a:r>
                      <a:r>
                        <a:rPr lang="en-GB" sz="1350" b="0" i="0" kern="1200" dirty="0" smtClean="0">
                          <a:solidFill>
                            <a:schemeClr val="dk1"/>
                          </a:solidFill>
                          <a:effectLst/>
                          <a:latin typeface="+mn-lt"/>
                          <a:ea typeface="+mn-ea"/>
                          <a:cs typeface="+mn-cs"/>
                        </a:rPr>
                        <a:t>portfolio ID/MMS ID)</a:t>
                      </a:r>
                      <a:endParaRPr lang="en-GB" dirty="0"/>
                    </a:p>
                  </a:txBody>
                  <a:tcPr/>
                </a:tc>
                <a:extLst>
                  <a:ext uri="{0D108BD9-81ED-4DB2-BD59-A6C34878D82A}">
                    <a16:rowId xmlns:a16="http://schemas.microsoft.com/office/drawing/2014/main" val="393720700"/>
                  </a:ext>
                </a:extLst>
              </a:tr>
              <a:tr h="370840">
                <a:tc>
                  <a:txBody>
                    <a:bodyPr/>
                    <a:lstStyle/>
                    <a:p>
                      <a:r>
                        <a:rPr lang="en-GB" dirty="0" smtClean="0"/>
                        <a:t>May 2022</a:t>
                      </a:r>
                      <a:endParaRPr lang="en-GB" dirty="0"/>
                    </a:p>
                  </a:txBody>
                  <a:tcPr/>
                </a:tc>
                <a:tc>
                  <a:txBody>
                    <a:bodyPr/>
                    <a:lstStyle/>
                    <a:p>
                      <a:r>
                        <a:rPr lang="en-GB" dirty="0" smtClean="0"/>
                        <a:t>Lending</a:t>
                      </a:r>
                      <a:r>
                        <a:rPr lang="en-GB" baseline="0" dirty="0" smtClean="0"/>
                        <a:t> working normally </a:t>
                      </a:r>
                      <a:endParaRPr lang="en-GB" dirty="0"/>
                    </a:p>
                  </a:txBody>
                  <a:tcPr/>
                </a:tc>
                <a:extLst>
                  <a:ext uri="{0D108BD9-81ED-4DB2-BD59-A6C34878D82A}">
                    <a16:rowId xmlns:a16="http://schemas.microsoft.com/office/drawing/2014/main" val="1347482578"/>
                  </a:ext>
                </a:extLst>
              </a:tr>
            </a:tbl>
          </a:graphicData>
        </a:graphic>
      </p:graphicFrame>
    </p:spTree>
    <p:extLst>
      <p:ext uri="{BB962C8B-B14F-4D97-AF65-F5344CB8AC3E}">
        <p14:creationId xmlns:p14="http://schemas.microsoft.com/office/powerpoint/2010/main" val="492281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889727"/>
            <a:ext cx="6402288" cy="3601287"/>
          </a:xfrm>
          <a:prstGeom prst="rect">
            <a:avLst/>
          </a:prstGeom>
        </p:spPr>
      </p:pic>
      <p:sp>
        <p:nvSpPr>
          <p:cNvPr id="4" name="Rectangle 3"/>
          <p:cNvSpPr/>
          <p:nvPr/>
        </p:nvSpPr>
        <p:spPr>
          <a:xfrm>
            <a:off x="2483768" y="4367903"/>
            <a:ext cx="4485522" cy="246221"/>
          </a:xfrm>
          <a:prstGeom prst="rect">
            <a:avLst/>
          </a:prstGeom>
          <a:noFill/>
        </p:spPr>
        <p:txBody>
          <a:bodyPr wrap="none" lIns="91440" tIns="45720" rIns="91440" bIns="45720">
            <a:spAutoFit/>
          </a:bodyPr>
          <a:lstStyle/>
          <a:p>
            <a:pPr algn="ctr"/>
            <a:r>
              <a:rPr lang="en-US" sz="1000" i="1" dirty="0" smtClean="0">
                <a:ln w="0"/>
                <a:effectLst>
                  <a:outerShdw blurRad="38100" dist="19050" dir="2700000" algn="tl" rotWithShape="0">
                    <a:schemeClr val="dk1">
                      <a:alpha val="40000"/>
                    </a:schemeClr>
                  </a:outerShdw>
                </a:effectLst>
              </a:rPr>
              <a:t>Image taken from https</a:t>
            </a:r>
            <a:r>
              <a:rPr lang="en-US" sz="1000" i="1" dirty="0">
                <a:ln w="0"/>
                <a:effectLst>
                  <a:outerShdw blurRad="38100" dist="19050" dir="2700000" algn="tl" rotWithShape="0">
                    <a:schemeClr val="dk1">
                      <a:alpha val="40000"/>
                    </a:schemeClr>
                  </a:outerShdw>
                </a:effectLst>
              </a:rPr>
              <a:t>://exlibrisgroup.com/products/rapidill-interlibrary-loan/</a:t>
            </a:r>
            <a:endParaRPr lang="en-US" sz="1000" b="0" i="1" cap="none" spc="0" dirty="0">
              <a:ln w="0"/>
              <a:solidFill>
                <a:schemeClr val="tx1"/>
              </a:solidFill>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2067694"/>
            <a:ext cx="1217290" cy="1217290"/>
          </a:xfrm>
          <a:prstGeom prst="rect">
            <a:avLst/>
          </a:prstGeom>
        </p:spPr>
      </p:pic>
    </p:spTree>
    <p:extLst>
      <p:ext uri="{BB962C8B-B14F-4D97-AF65-F5344CB8AC3E}">
        <p14:creationId xmlns:p14="http://schemas.microsoft.com/office/powerpoint/2010/main" val="2819824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504" y="956656"/>
            <a:ext cx="5472608" cy="1687883"/>
          </a:xfrm>
          <a:prstGeom prst="rect">
            <a:avLst/>
          </a:prstGeom>
          <a:ln w="57150">
            <a:solidFill>
              <a:schemeClr val="accent6"/>
            </a:solidFill>
          </a:ln>
        </p:spPr>
      </p:pic>
    </p:spTree>
    <p:extLst>
      <p:ext uri="{BB962C8B-B14F-4D97-AF65-F5344CB8AC3E}">
        <p14:creationId xmlns:p14="http://schemas.microsoft.com/office/powerpoint/2010/main" val="3460141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504" y="956656"/>
            <a:ext cx="5472608" cy="1687883"/>
          </a:xfrm>
          <a:prstGeom prst="rect">
            <a:avLst/>
          </a:prstGeom>
          <a:ln w="57150">
            <a:solidFill>
              <a:schemeClr val="accent6"/>
            </a:solidFill>
          </a:ln>
        </p:spPr>
      </p:pic>
      <p:pic>
        <p:nvPicPr>
          <p:cNvPr id="5" name="Picture 4"/>
          <p:cNvPicPr>
            <a:picLocks noChangeAspect="1"/>
          </p:cNvPicPr>
          <p:nvPr/>
        </p:nvPicPr>
        <p:blipFill>
          <a:blip r:embed="rId4"/>
          <a:stretch>
            <a:fillRect/>
          </a:stretch>
        </p:blipFill>
        <p:spPr>
          <a:xfrm>
            <a:off x="2626495" y="2283718"/>
            <a:ext cx="6482009" cy="2824207"/>
          </a:xfrm>
          <a:prstGeom prst="rect">
            <a:avLst/>
          </a:prstGeom>
          <a:ln w="57150">
            <a:solidFill>
              <a:schemeClr val="accent6"/>
            </a:solidFill>
          </a:ln>
        </p:spPr>
      </p:pic>
      <p:cxnSp>
        <p:nvCxnSpPr>
          <p:cNvPr id="6" name="Elbow Connector 5"/>
          <p:cNvCxnSpPr/>
          <p:nvPr/>
        </p:nvCxnSpPr>
        <p:spPr>
          <a:xfrm rot="16200000" flipH="1">
            <a:off x="6492098" y="1102469"/>
            <a:ext cx="1083673" cy="1035438"/>
          </a:xfrm>
          <a:prstGeom prst="bentConnector3">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059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504" y="956656"/>
            <a:ext cx="5472608" cy="1687883"/>
          </a:xfrm>
          <a:prstGeom prst="rect">
            <a:avLst/>
          </a:prstGeom>
          <a:ln w="57150">
            <a:solidFill>
              <a:schemeClr val="accent6"/>
            </a:solidFill>
          </a:ln>
        </p:spPr>
      </p:pic>
      <p:pic>
        <p:nvPicPr>
          <p:cNvPr id="5" name="Picture 4"/>
          <p:cNvPicPr>
            <a:picLocks noChangeAspect="1"/>
          </p:cNvPicPr>
          <p:nvPr/>
        </p:nvPicPr>
        <p:blipFill>
          <a:blip r:embed="rId4"/>
          <a:stretch>
            <a:fillRect/>
          </a:stretch>
        </p:blipFill>
        <p:spPr>
          <a:xfrm>
            <a:off x="2626495" y="2283718"/>
            <a:ext cx="6482009" cy="2824207"/>
          </a:xfrm>
          <a:prstGeom prst="rect">
            <a:avLst/>
          </a:prstGeom>
          <a:ln w="57150">
            <a:solidFill>
              <a:schemeClr val="accent6"/>
            </a:solidFill>
          </a:ln>
        </p:spPr>
      </p:pic>
      <p:cxnSp>
        <p:nvCxnSpPr>
          <p:cNvPr id="6" name="Elbow Connector 5"/>
          <p:cNvCxnSpPr/>
          <p:nvPr/>
        </p:nvCxnSpPr>
        <p:spPr>
          <a:xfrm rot="16200000" flipH="1">
            <a:off x="6492098" y="1102469"/>
            <a:ext cx="1083673" cy="1035438"/>
          </a:xfrm>
          <a:prstGeom prst="bentConnector3">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987824" y="2859782"/>
            <a:ext cx="1265382" cy="701963"/>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407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RapidILL: A Sharing Community"/>
          <p:cNvSpPr>
            <a:spLocks noChangeAspect="1" noChangeArrowheads="1"/>
          </p:cNvSpPr>
          <p:nvPr/>
        </p:nvSpPr>
        <p:spPr bwMode="auto">
          <a:xfrm>
            <a:off x="155574" y="-144463"/>
            <a:ext cx="4056385" cy="40563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203598"/>
            <a:ext cx="4867275" cy="9429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1877555"/>
            <a:ext cx="3289191" cy="274099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9066" y="3494634"/>
            <a:ext cx="2532893" cy="606553"/>
          </a:xfrm>
          <a:prstGeom prst="rect">
            <a:avLst/>
          </a:prstGeom>
        </p:spPr>
      </p:pic>
    </p:spTree>
    <p:extLst>
      <p:ext uri="{BB962C8B-B14F-4D97-AF65-F5344CB8AC3E}">
        <p14:creationId xmlns:p14="http://schemas.microsoft.com/office/powerpoint/2010/main" val="2575993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15616" y="1047755"/>
            <a:ext cx="6853619" cy="3396318"/>
          </a:xfrm>
          <a:prstGeom prst="rect">
            <a:avLst/>
          </a:prstGeom>
          <a:ln w="57150">
            <a:solidFill>
              <a:schemeClr val="accent6"/>
            </a:solidFill>
          </a:ln>
        </p:spPr>
      </p:pic>
    </p:spTree>
    <p:extLst>
      <p:ext uri="{BB962C8B-B14F-4D97-AF65-F5344CB8AC3E}">
        <p14:creationId xmlns:p14="http://schemas.microsoft.com/office/powerpoint/2010/main" val="1811356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504" y="987574"/>
            <a:ext cx="7129924" cy="1753969"/>
          </a:xfrm>
          <a:prstGeom prst="rect">
            <a:avLst/>
          </a:prstGeom>
          <a:ln w="57150">
            <a:solidFill>
              <a:schemeClr val="accent6"/>
            </a:solidFill>
          </a:ln>
        </p:spPr>
      </p:pic>
    </p:spTree>
    <p:extLst>
      <p:ext uri="{BB962C8B-B14F-4D97-AF65-F5344CB8AC3E}">
        <p14:creationId xmlns:p14="http://schemas.microsoft.com/office/powerpoint/2010/main" val="3666991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504" y="987574"/>
            <a:ext cx="7129924" cy="1753969"/>
          </a:xfrm>
          <a:prstGeom prst="rect">
            <a:avLst/>
          </a:prstGeom>
          <a:ln w="57150">
            <a:solidFill>
              <a:schemeClr val="accent6"/>
            </a:solidFill>
          </a:ln>
        </p:spPr>
      </p:pic>
      <p:pic>
        <p:nvPicPr>
          <p:cNvPr id="5" name="Picture 4"/>
          <p:cNvPicPr>
            <a:picLocks noChangeAspect="1"/>
          </p:cNvPicPr>
          <p:nvPr/>
        </p:nvPicPr>
        <p:blipFill>
          <a:blip r:embed="rId4"/>
          <a:stretch>
            <a:fillRect/>
          </a:stretch>
        </p:blipFill>
        <p:spPr>
          <a:xfrm>
            <a:off x="5868144" y="2283718"/>
            <a:ext cx="3059832" cy="2340504"/>
          </a:xfrm>
          <a:prstGeom prst="rect">
            <a:avLst/>
          </a:prstGeom>
          <a:ln w="57150">
            <a:solidFill>
              <a:schemeClr val="accent6"/>
            </a:solidFill>
          </a:ln>
        </p:spPr>
      </p:pic>
      <p:cxnSp>
        <p:nvCxnSpPr>
          <p:cNvPr id="8" name="Elbow Connector 7"/>
          <p:cNvCxnSpPr/>
          <p:nvPr/>
        </p:nvCxnSpPr>
        <p:spPr>
          <a:xfrm>
            <a:off x="2555776" y="3178826"/>
            <a:ext cx="2233380" cy="1008112"/>
          </a:xfrm>
          <a:prstGeom prst="bentConnector3">
            <a:avLst/>
          </a:prstGeom>
          <a:ln w="571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7009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5536" y="1491630"/>
            <a:ext cx="8509373" cy="2463114"/>
          </a:xfrm>
          <a:prstGeom prst="rect">
            <a:avLst/>
          </a:prstGeom>
          <a:ln w="57150">
            <a:solidFill>
              <a:schemeClr val="accent6"/>
            </a:solidFill>
          </a:ln>
        </p:spPr>
      </p:pic>
      <p:sp>
        <p:nvSpPr>
          <p:cNvPr id="5" name="Oval 4"/>
          <p:cNvSpPr/>
          <p:nvPr/>
        </p:nvSpPr>
        <p:spPr>
          <a:xfrm>
            <a:off x="6472590" y="1203598"/>
            <a:ext cx="1152128" cy="792088"/>
          </a:xfrm>
          <a:prstGeom prst="ellipse">
            <a:avLst/>
          </a:prstGeom>
          <a:no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7942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ata:image/png;base64,iVBORw0KGgoAAAANSUhEUgAAAiwAAAHkCAYAAAAdJHStAAAAAXNSR0IArs4c6QAAAARnQU1BAACxjwv8YQUAAAAJcEhZcwAADsMAAA7DAcdvqGQAAHkJSURBVHhe7Z0HmBTF9rcPOYggIpJBUFBMCCIqogKCIIoBwydmURTjNUeuXv2LevWKiooJxZy9Jsx6FRVMBEWSkpQoUSTn+eat6Vp6mxk2sAu9u7/3eerp6pqaDtU9Xb8+51RNqUQSE6KQyXSbhct9Pt2SNGnSJGvevLmVKVPGlQshRFFm3bp1NnHiRGvatKmVKlXKJci0hHA+TKbyosaSJUuC3KaUDpZCbHW8IIF0IsUvw0liRQhRXChbtuwmzzjItIRwvqQhwSIKndz+wNL9SMNpw4YNrlwIIYoLPNeizzqILnMit/WKMhIsYpsQ/nGly7OMJiGEKI5ket75JWTKlyQkWMQ2JdMP06fwuhBCFEfSPe/Cz7zwZyUZCRax1cn0o0tXHi6TS0gIUdwIP9dyegaGyVRenJFgEYVKbn5U4TrkN5eEEKI4ke45F06ecD4TualTlJFgEduMnH6MlEWTEEIUJ3LznAuXpfu8pCDBIrYq0R9b9IcYTp50ZUIIURxI93wLl0XLw0TXizsSLGKbkNMPzf9Qw0kIIYojeX3e5fR5cUWCRRQauf1RhX+kPnl8PlwmhBDFiXTPOfLRlBtyW68oIsEiYkn4B+rzxfmHKIQomUSfb3rWZUaCRWw1oj/CTD/K6A83vC6EEMWJvD7vouWZ6hVHJFhErMjtj1QIIYoLeu7lDgkWsdUJ/wh9nmVO5eHPhRCiOJDTs25z5SUNCRaxzYn+8PTjFEKUJNI966LPPD0DJVhEIZHfH1f0xxrejn6wQojiRrpnXLrnX14ors9KCRYRe/jx+SSEEMUJPd9yjwSL2Cbk5sepH7AQoqShZ2NmJFhErJFoyT+jRo2y1q1b27vvvhuUCCHijJ53m0eCRcSO6I+2sH7Es2bNsjvvvNO6dOniOvaOHTvajTfeaBMnTtSDQwixVdlaz72ijASLiA2b+4HyWUH9gNnO+++/byeffLINGTLE9t57b+vdu7e1a9fOvv/+ezvnnHPsvffe0wNDCFHo5PRs03NoIxIsYqsQpx/d6NGj7b777rPmzZvbK6+84vIXXnih3X777fbyyy/bvvvuaw888ICNHTs2+IYQQsSXkiJqJFhELIj+4ArrB7hixQonUuCKK66whg0burynVq1adumll9q6devso48+svXr1wefCCHE1mFrPQ+LGhIsokQxd+5cmzBhgrVt29aaNm0alGanfv36tssuu7hYluXLlwelZkuXLrXnnnvOevbs6WJe2MZ1111nv/32W1AjxeLFi51bqW/fvjZt2jTr16+fi4856KCDnBhi/1HWrFljH3/8sfXq1cvVy7Rt2LBhg3333XfWp0+fbHUVeyOEKM5IsIgSxV9//WVz5syxevXqWcWKFYPS7Oy4445OmDz11FNWtWpVV7ZgwQK7+uqr7bHHHrNdd93VxbycdNJJNm7cOCccGJEThTI+mzFjhquLuBgxYoTdfPPN9vvvvwe1zFatWmUPPfSQKy9TpoydddZZ1qNHD/v555/d93/44YegpjmLD8eFdYg8df1xXHzxxfbjjz8GNYUQonghwSK2OVvTKjBz5ky3RLDkhaFDh9rq1atdvMsdd9zhYl6uuuoqt16hQgX78MMPbe3atUHtFIsWLbJLLrnEHn30UScm7r//frvyyitt+vTpLo7G880339jrr79u5513nj3yyCOu7jXXXGNPPvmk7bzzzjZ48GBbsmSJqzty5Eh7/vnn3XYQT9TlOJ555hlr3LhxtrpCiOKDrKcSLCLGxOkHeuKJJ9qzzz5rBx98cFCSonbt2i7uZeXKlZvEu+AG6ty5s5UqVcqts9xvv/2cBccLJ6wrX375pdWtW9e6d+9u5cuXd+VAfM1xxx1nU6ZMcVYhBNGnn37qXFYdOnRw1hhPzZo1rVOnTll1hRBFEwmTzEiwiFgR5x8rsSnhGBYSIiHTaKLSpUtniRUPggSLjAfBgnjBOoKQicK+PvnkE9t9991dPM2kSZNcXEu3bt2yjsEnrD1YdcJxN0KIoovES3YkWESJAusEMGlcXsCNc8EFF9iLL75o7du3dzEnAwcOtHvuuWeTkUb5oVKlSk7g5IYmTZrYueee6+Jo0qUaNWoENYUQovggwSJKFNWrV7c6deo4wYJ1Ix1YKQhmJaaEeBDecphI7s8//7R7773Xxa/gGmrTpo21atUqKzB3S2DkT27fpnD/cHwcR7rUqFGjoKYQQhQfJFhEiYJ4EyaMI3g1PFInDC4aPttjjz1su+22c8G2xIVg2YhaUxAapPzCSCWsPgxJXrhwYVC6ET/Uefz48Vl1f/nlFzdcWgghShISLKJEUblyZTv11FOdCOnfv7+blyUM6w8//LCVLVvWunbt6gJbSbhspk6dmm0OFeZOefXVV52YyC+IEFxMs2fPdn8XEA7c5VjefPNNF/OCUPF12S9Dm7EEebDOMDcLM/XyuRBCFDfK/CtJkBdimxB2hfg8y2ieDrpBgwaubEtgZA9uFcTAO++840bWEMjKvxoz9BjxcP3119shhxzigmYRLFWqVLHPPvvMPvjgAydQGJbMHydiqQGCaQnARVTgamKWXFxFhx12mBM/HgJ3GQLNXC4HHnigK+N4CJQloJftYeH5+uuv3d8DMG8Mw5ax7gDuHtri7bffdsG4iJoxY8bYCy+8YIMGDbKddtrJzfdSrlw5ZxXClXX44Ye7oF0hRPxgnibiznjW5DZBOA/hPETXiwq8TGZCFhZR4uCHzCgb5jM54ogj3DwozHnCHx8iOijn8/APvmXLls7yQszKsGHDnFhAjCAU+Ldn3DmIi/yA1efyyy93M+JiYUG48KeMzGD79NNPu1gZD+KJwFqOBfH22muvZc29cttttzmhxfaEEKK4USr5tqZxU6LAid5W4XXyfp2lDzgN531sSDjPkF46cSGEKC4MHz7c/U0IowT9VAjRPMtwHnyZJ5yH6HpRYXMTX8rCIoQQQojYI8EihBBCiNgjwSKEEEKI2CPBIoQQQojYI8EihBBCiNgjwSKEEEKI2CPBIoQQQojYI8EihBBCiNgjwSKEEEKI2CPBIoQQQojYI8EihBBCiNgjwSKEEEKI2CPBIoQQQojYI8EihBBCiNgjwSKEEEKI2CPBIoQQQojYI8EihBBCiNgjwSKEEEKI2CPBIoQQQojYI8EihBBCiNgjwSKEEEKI2CPBIoQQQojYI8EihBBCiNgjwSKEEEKI2CPBIoQQQojYI8EihBBCiNgjwSKEEEKI2CPBIoQQQojYI8EihBBCiNhTasaMGYkgL0SBkUhkv63C6+TD6xs2bMgqS5dnSZo2bZodf/zxwbeEEKLo8/bbb1vjxo2tdOnSLpUqVSprmS7v8WWecB6i60WFqlWrBrlNKdXxhpcTl3ZpZvs1qh4U5Y7vJy+0/wyZYIc0q2lXdNs9KN3I6nXr7e53Jti4mYvt4s5Nrf2etVz5hg0J++a3+fbGd9Ptz79XubKdtq9gXferY132rWMVypZxZZP+XGp3vDXWWjbacZPt+32fcnBDO/nAhkFpite/n26vfTvdrjmmuR24W42g1Gz+0lX2yvA/3HdXr91gFcqVdp+f2raR1dy+YlArO++NmmXPfz3Nruq2hx3UdKegNDvptrtH3ap25qGNrdFO2wW10uOPNd15wF/L19itb/xii5attpuP39ua10tdSNr24zFz7P1Rs5OfrbFSyXu47g6VrUeb+tYueT1Kl954o3J8zwydZqN/X2Rr1yVsxyrl3TmPmvaXjZn+l/U9YW9rWnt7VzepDeznZBn1Z/+1Inl3mDXZuYqd2KahvTNipi1ctsr6ndIiuY0Krj78sWC5PZdsowmz/nbb365CWdu/SXX7f8lzCrfr2uQxfzVxvtvOn3+vdDvjuh/ZorZ12quWlS9TOkucrFu/wV4e/rt9PnaOrU+un9KmgXXep7b9/vvvduKJJwZbFEKIos+bb75pu+yyS5Yg8UsvTqKCJSxEMuUhug484/t/MNG+m7TArdN3NKtd1WpXq+j649/+XGKJDe4j1+fR96XZTL7hmPxxsfTnWaZMmax8uXLl3OfpKDX+1ymJyhVSIkGUHPq/P9FG/7HIbkGw1MmsaPML4iNMeJ18eD2dVSWc90ssLD169Ai+VXxYtWqV3XHHHTZz5kx74IEHbIcddnDla9eutfXr11vFiukFtRCi6PPf//7XWVh8Bx5epst7fJknnIfoOqxNvgw+kBQs3yZfsGtVrWA3HLdXthdrXkDvfmeczV2y2g5osqN78S+XfJksKPwxhxPnRPKihWUmSiUfktl7FlEiwEI16vdF9q8T97FmMRQs0TISguW4444LvpU/Fi9ebFdccYWNHTs2KElRt25da9++vZ100knWoEED90PaWqQTLMuWLbObbrrJ5s+fb/fdd587PiFE8eOdd97ZxCXkO/Lw0uc9vswTzkN03YOXA4t4xfJlbddaVYLSjUyZu8xWrVlnzetVS+6vYJ+DHBPPdJbh80KkhJeZKE0FpZKXSpVKqthS/EDSf761EjdtuvJ0Kfxj3VJq1qxpZ555pvXu3dulpk2b2htvvGGnnHKKvfDCC86ysS3hXKtUqeLEy9awsCCa+vbta+ecc44TdUKIrUNen4HpyvOSypUra/vuUsOa1a2W9nPK+Zx66T7PbypbNrU9v/TnwrrPs9wcpZJvcLKwlEDueme8jZi60Pr9vxYu5qagQUWHCa97y0k471PYwhLOs5w6daodddRR7nv5xVtYIOx+gUWLFtl//vMf+9///uesG927d9+s2i8oMrmEtiZxOAYhSiIffvihNWnSxD1r6LD9MpxnGU4QzkM4D9H1uBA+rug5stzcy6IsLCU09e2xj719TXvbq0H1tJ9vzcRNmq48nKhDKkx23HFHu+qqq2zfffd1VpZZs2YFnwghROHgn23pnnvhlJs6cU9hK0vUsuKXm0OCRSkWiRs1px9kTjdzQbDTTju5OBasOaNGjQpKzR566CFr3bp1tjLwrhSsMcTYeKiPe4WRTY899ph16dLFfR831PDhw53VaHNszkWzcuVKe+mll6xnz55umx07drR+/frZnDlzghobmTdvnj3yyCN27LHHpq3r99OuXTv76KOPXGxPp06dNtkvx/vdd99Znz597KCDDrK2bdvaddddZxMnTnTWLyFE/sjNcy+nOkU1hd1D3sISZcmSJe7lkWdyaa90lJTikMI3crrPtgaNGjVy1pZff/11i2JZ6MzPOOMMGzZsmB1zzDHWrVs398PDijNkyJB8dfSIiFtuucUGDBhgtWrVcvE3CIz333/fLrnkEvej9pBHYDBs8uCDD3Z1O3fubJ9//rmri5hiCOFpp53m3EAImoYNG9o999zj3GaVK1d226ENnnrqKVdG/qyzznKibty4cXbxxRfbjz/+6OoJIfLO5p53mT4rasmfi09egEXFWNhdtHr1apsxY4bNnTvXVqxY4Z49ybqpLygpxSl5tR1NW4Py5ctbhQoV7O+//3ZDi/PLunXr7LLLLrNnnnnGLW+//XZ7/PHH3YgfyvLqckLgMMnU119/bTfeeKP179/fLrzwQhdvgxUFywuurDVr1rh9YzHZeeednYWH+tRlyXHMnj3bxerwkNhzzz2dWMG6xKRNrVq1sv3228+1A4wcOdKef/55u/LKK922ECmILs6B0Q2DBw92b0FCiLyT7jmX6flXVBPPmahw8eWcq0+UAWKF5yMW4DDJz9PvQElpW6fwjexTUaJOnTrWpk0b96P0MBrp5JNPtunTpzsLTl7AuvLVV19Zy5YtrUOHDq6NPMTd4O7BqkM9Hg4ICwRGs2bNglop6tWr50ZJLV++PCjJDILt008/tfr167t9hs+FbWDdmTJlSlp3lBAiZ9I956LPwuKQ0p0feS9e/Drgyk5n3U7Wyb5RJaU4p+LA7runZm7+7bff3DK3IESYl4URBdttl30WZX701157rYttwariwZISjmEhIZhyKzAQNZMmTXLHikvLb8Mn5ohhdFVuxI8QYlPSPeeKa+I5FRYoJC9gvFjBWhu1rHiS9bJvUEkprsnf0IUNLhVMktWqVdvsNNH5Zfvtt3fWCdw2+YF5WcKWjkwQIHzuuefaZ599ZqeeeqoNHDjQJWJgiNHJC4gktuXnrYmmGjU2/g2GECL3+A67JCTONV3ykF+6dGmwtinF45VViAIEVw1WAywhuREGeYUfJJYS3Db5wc9Lszl4Q2HKbywxjFgisBb3FGmfffZxMTp5AYFFsC1xMOkSgcpCCJEfwuKFl8VMlA5XVFKKeypsEBJMlc1oGYJPPfkVF+nwsSvR2JKcYDI3hANxKtG3EAQMwa//+Mc/soLVmASOgFqCacNQN6dh1R6sOcSv/PLLL9mGbQshCoZ0z7mSlsJsbmSmLCxCBCBW7r77bjdcl3lICE71eHHx008/ZbNuEN/x888/B2vZYXtjxozJJg4Yavz66687F4uPZcktCJbDDjvMRo8ebV9++WW245g8ebK99957zjWDqMEyhHWFYwuPRiLWhNE9DBVMB+4wkgfBwn8sUcbQZixPHvbP3Cwvv/xytu8IIUReSSdeopT5V5Kw0lFSKogEmdY94XxuoLPkjwm3BCwPDPelw6bzpkP/4Ycf7Nlnn7X777/fjd5hjpITTzzR+Vw9dP4M7yUeBEHzxx9/uI76ySefdMOJK1Wq5P42oHr16q4+28QqQYeOwGA+AUQG86csWLDA7YOgVdqAWBZG/xBs1rVrVycS0pVRF8sP86cQXOuPg1E8Dz74oPvvIYYbY1HxLh+m/eZ8GcnzxRdf2L///W8nboB5XJgAzg83xHLDHC3U/fPPP6127dou3gZ3D+KEIdWffPKJazuEGEOoBw0a5PbHZHKFEe8jRHEHSygvGuE4j2ieZTRf3JJncwMCnGAJ8kJsE8KWAp9nGc0XpGCh06fTJTAVQYEVhFEwt956qx166KHuwRAGMUCnjNhgIji+w0Pm+uuvd8G5WE6igoVOH4sN7husH0ywtssuu7iZZRmC7PeRW8ECCCOsLOyTY0esMASQidw4lvC/Ou+222621157ORfUt99+69rP15swYYI7Lo6DbfLAoD5ihPNbuHChG7LMfjhO3GMtWrRwbiFEDZYm5my59NJL3eR4/viEEHmDlxmeJdEOfHMJwnkI5yG6XlTYnGAplewINvYWQhQQ0dsqvE7er7P0QaThPMtoHvcLFoGiAIGuWCOwqDC5mhBCpIO/6mB+Jl4MvAUlmmcZzoMv84TzEF0vKmDJzoRiWIQQQggReyRYhBBCCBF7JFiEEEIIEXskWIQoBPizQwJtFb8ihBAFgwSLEEIIIWKPBIsQQgghYo8EixBCCCFijwSLEEIIIWKPBIsQQgghYo8EixBCCCFijwSLEEIIIWKPBIsQQgghYk+p1atX688PRYHDnxaGCa+T9+v+zw19WfQPD8P5yZMn2+GHH+6+J4QQxYGhQ4e6f0qP/uFhOM8ynAdf5gnnIboeJ8qXLx/kNkV/fiiEEEKIIo0EixBCCCFijwSLEEIIIWKPBIsQQgghYo8EixBCCCFijwSLEEIIIWKPBIsQQgghYo8EixBCCCFijwSLEEIIIWKPBIsQQgghYo8EixBCCCFijwSLEEIIIWKPBIsQWwR/MJZTEkIIsaVIsIgSTDpxkdeUG9J9L1MSQgiRDgkWUcKIuzgIH9/mkhBClCwkWEQJoDh29OFzKm7nJoQQmyLBIoo5JakjjwqYTEkIIYoeEiyiGKPOOT1RARNOQggRTyRYhCiirFpltnZtsJID06aZde9u9tBDQUFG0omY9GnVqlLWt28pO+ecUrZ4cfo6m6atx6hRo6x169b27rvvBiXpmZZsnO7Jxnko58bJF+yf4+B4cgPHwfFwXJ4NGzbYihUrLJFIBCVClDwkWESJZdYss/79zbp0sWSHklreeafZlCmW7BiCSjFl9myzc881u/pqs2XLgsIiQToRky7llXTb2D+ZRibTcaEyUtHjhRdesI4dO9qXX34ZlAhR8pBgESUOxMgnn5ideabZa6+Z7byz2bHHppa8jFP+1ltm69cHX4gh5cubVapkVqOGWdmyQWGxIiwwcpPyQvS7TZJpSDJdHiqLpm1LlSpVrGrVqlatWrWgpDBId97RJMS2Q4JFlDjGjjW7+26znXYye/75VLrlltQSAdO8udkDD5j98EPwhRjCsT/9tNmtt5pVrBgUikIkXeed24SFB0tP/unRo0dSZH9irVq1Ckq2lHTHKUS8kWARJYo1a1LWk3XrzK680qxp0+CDgIYNzW66yZJvsql6K1YEHwixxeCiSicUoglLDxYfLD/pPi+IJETRQ4JFlCj+/JNgTLODDjJr0SIojLDLLmaHHWb2009mM2akXEhYMygbMyaoFAL3EjEwLD0Io48/TrmX+KxjR7N+/VJxM2FwQfH511+bDRiQqofVhO9v7rPFi83OOcesb99U8K2HY8Uy1Lv3xricxx4z++uvoEKEDRvMvvvOrE+fVJu0bWt23XVmEyduWRzPokWp/Ybjg1inPB20C/FDvn6PHmYvvWS2enVQIYBj+vlnsxtvTLXH5urmh99+S50/7UBCvM6ZE3wYInp989Nuf/9tNnBg6jxoe64B1y7d9/29EI7bJUaYQOoJE1LnTzv49nj//U1dmlzr4cM3HrO/JpzzaaflJiBbiG2LBIsoUSxYYDZzplnjxmaVKweFEcqUMdttt1TnSt1SyRfSNm1Sn40Ykb1DoeOiw2d7e++dKsMq8+9/p8QFMSaIh86dzT7/3Oyyy8ymTk3VC4MgodMhjmb77VOdi2dzn4XhuN57L/l+nnxBJ3D4xBPNjjnGjDhNyubPDyoG0KE99ZTZFVek8medZXbSSWbjxpldfLHZjz8GFfMI50fn+9xzZgcckDp/lqxTHj1/RCDln31m1r59qn7duqmAaESMt3L587vwwtSopxNOSNXFKkYb4eYLi7e8guDk+tAWZ5xhttdeqTKE5pIlQaUk/vrefHPKHder18Z2I//BBzmLFu7Da69NCeFdd021PW6+a65JuSVzC6Ln+uvN3njDrF271DVHzP7f/5l99FFQKQnHM2SI2VVXpcRh+N7gmNPdk0LEDQkWUaJAgEC9eqllJmrWTC2XL08tmzRJvQXTiS9dmiqDefNSlhjesGvVSpXR8X76qdldd5ndf3+qg8Ui8OSTqWHIL7yQEjphqlc3e+cds1deSXVa4biUzX0Who6IbdPZDxqU2icdMELh9NNTbrAwI0em4nZwjfGmjUihQ3vmmZQAGzw4e0edGxAMdMJ0yMQB3XFH6vzpQO+7L1XOvrwIYftPPGFWrpzZ44+njpn6Dz6YEllYCr75JlWXtqaDxarA+XFu1GW7J5+cEoSTJ6fq5geOgW2RaAuOs2fPlEgNd+hcX64HYincbpw3ovXhhzd/HF48YC0Jb4O2QkAiTHML7diyZeq6cwy0H1Yb7plhw8xWrkzVy+u9IUQckWARIg1R6wvrWAl4i/7996Awya+/poYYH3hgyjKDmMFVQF3KsM54vKsJtwFvwWHOP3+j4Imyuc/CcCx0rHSyCCwPI4q6djWrUycoSIJwQlTVr2/WoUPq2D2ItU6dUlaadO6QzUFH/dVXKVGxPyEbAd5KRTkWKS8AqI8g4G0fq5aH4+GYmzVLuYCwetAGWF2wbFSpElRMQl1ikei8o0IwLxx+eMqq4vHbpTOfPj1V5q/vnnumXC/hduP4cNPhfsONlwmGoSN8022D/XE9cgv7PPvs7PcrFie2zX3p3WT+3kDY5XRvCBFXJFiESIO3AITB708wrncL0enT+dI5MLIIsCDQuQ0dmhInfMcnBMyrr6Y6PW+58WxuaHJuhy2PH59a4mLICfY/aVIqfqFbt+zHScLKgEssepw5QadI2+27b/aOGFhHyPG5FyxYvBAECJOwuAMsDbjCcJ34beEOGz06ZSHwMSyk229Pfb4llE4+DaPHEMVf3913N9thh6AwBKILQcD5ZXJP+W0gLHDxbQnpjpkyhryH8fcGxy1EUUWCRZQosChANPg1ig8O3W671BJwI9HhercQMSG4g4gdiHZedNiY+9Ml3qrDFoKChDdl3AG5hc6VCejSHSeJGJz8kOkYMsUNZSoPg5UFd9VFF6Xa/4YbUu4PEoGkW5OqVVMupChYLEi5AevI1hySzv7SiSwhigoSLKJEQWAjooWgzXRWFKBjxIS+444bBQ7QER1yyEa3EKMz5s5NveFH33KxchDMSIxFNCEQfIxMQYIlBhFFIGZu4TgI+Ex3nKRGjYKKeSTTqKRM5bmJocAqwVBzLEK4ho48MuVmIhFzszUh9ibd3yJwT+VklcJaRMLSsiUurLzAvcG9GnVFClGUkGARJYratc2YewtXDrER6UCMEIex335mDRoEhQH77JMSMd9+mwpaxeISjr3gDRYRwGd0EFsT3Cp0/Lh6coI3e87jl19S4q2gwGKDtYSRPwi/MKxTzuc+joJjoDNlMr/oyBo6V6woBODSsSN2iKnhukStGNF9FRYIXlw5CNp0nT/3DkPhOb9M1hOsT1jraPe8iMstgXsDiEsSoqgiwSJKFHR0DIelk2QET7RzR2RQTkdCvairAhcJIuW//02N9GDkULgOgoXYFawBjMoIW3GIv2DUC8NNMw1N3hKIT6CjfPnljTEiQGfPPsMBtHSmDCHmM0amhOdHQTgg6NhOXi0A7J82Yfgxoi0M65TzuRcsiD0sVLRlWDjRPsQBMSqI+CDvaqGtObZwu3INGe20NSDmhHYjJoR7ICyUsJjgskKQHHpoUJgG3IHcQ+m2wbl88UWwUoDk5d4QIq5IsIgSB0NPeXOngyH2AdcNb/GXXpoSKQTVMuTTz70SBlM+o0kQNMS38LYfBtfQKaeYHX10am4Mts2EXMRZ4GJheC9v4FFrQkHAWzvzhzA6hJFFDKtm37h8Xnxx0+BdRqPgnmL4K+2Am4WhxQxzZm4WRvDkdbgrgoI5VbBEsA0mtmObLFmnnM+9yCMW5LzzUu4Vf8zUZ4guedqRGCFA3BxxRGpuFM7znntS2+LYuZbgh60XJhzTccelhqmzf64tbcdoHSxF3Edhq1sU7hFGRWHpC2+DNqItGL5d0OT13hAijkiwiBIHHQbxD1hA6OwIwOUNnTdeOiMe4EwE5kemRKEzYu4Lhu1GXUZAZ8zQWyYcIzDz2WdT+6pQITU3CZ1Spm1vCZwXw4aZRI0YmjffTFkusAggAqLHyjEQWMu8IXzGhGV+7pXbbktNSBa2HuUW3uSZW4TOkABlOmWWrFPurSse2pJyhlJjUaH+woWbHgNWIWaTRRAQJ8LxsmSEEIKBTrewxGAYjofj4vr6eWcQpwyJJk+MTTSmKQrC7d57U4IWNw3zoSC6/vOfVFlB4+8NrIeIl/C9wT1ZGDFVQhQ0pVavXl3IP29REklEeo3wOnm/znLDhg1ZZT7PMpqfnHzlPxzzRq7JodcQQrgJ7Ji47oILciOW1F0UNEOHDk2+BO1mpUuXdqlUUl1G8yzDefBlnnAeoutxonw0CC3EyKgvOYQsLEIIUcxJ6n73lwHff5/Ke4gFYtZe+g9iiYSIMxIsQghRzMF1RmzWP/6RilHCRUgMCxYVAsGZnj88y68QcUSCRQghijmMTCLQnEBlAqmJqyJWi1FtxLUQiFsYcVVCFCSKYRGFArEnYcLr5P26j1HxZdG4lXB+28awFMTPJL4+ZSFyh7qLgkYxLNlRDIsQ+YYHdEE9pP22wkkIIURukGARwpFOTJAKm3T7TJeEEKJkI8EiRJEQBFEBkykJIUTxRIJFiGKFBIwQongiwSKKMdHOO1MqzqQ732gSQoj4I8EiRIknnYgpyCSEEFuOBIsQopBJJ2LikIQQRQkJFiFECSWdiIkmofYQcUGCRQghMhLurLd12hLSbS+3SYh4IMEihBBFgnRiIrdJiKKPBIsQQgghYo8EixBCCCFijwSLEEIIIWKPBIsQQgghYo8EixBCCCFijwSLEEIIIWKPBIsQQgghYo8EixBCCCFijwSLEEIIIWKPBIsQQgghYo8EixBCCCFijwSLEEIIIWKPBIsQQgghYo8EixBCCCFijwSLEEIIIWKPBIsQQgghYk+pRJIgL0SBEb2twuvk/TrLDRs2ZJX5PMtoftKkSda2bVv3PSGEKA4MHz7cmjZtaqVLl3apVKlSm+RZhvPgyzzhPETXiwojR44McpsiC4sQMWTx4sV2zjnnWN++fW3VqlVBqRBClFwkWESJZNasWda/f3879thjrXXr1taxY0e78cYbbfTo0c6aI4QQIl5IsIgSxw8//GBnnnmmvfHGG9awYUPr1auXHXnkkTZq1Cjr3bu3Pfnkk7Z+/fqgtogDXBuE5bvvvhuUFB1kLROiYJBgESWK+fPn28MPP2w77LCDPfvssy5/8cUX2w033GD//e9/rVu3bjZ48GD74osvgm8IIYSIAxIsokQxY8YMGz9+vB1++OG22267BaUptttuOzv33HOtZs2a9uWXX+ptWAghYoQEiyiRrFmzJm2sSq1ataxnz5625557Zvuc+h9//LFzJfmYl379+rlYmDC4LPgct9Mnn3ySVb9Lly7OorN69eqg5kZ+++03u+aaa+yggw7K2u7s2bODT3OGkVSIsEsvvdRtg5FUN910k/3yyy+buCKmTZtm3bt3T+ue8G6Xhx56KChJQTt899131qdPn6ztX3fddTZx4kS3b4/f9oABA+zTTz+1Hj162PHHH+/agvxFF11kS5YsCWqn+Ouvv5xLjkQ+ij+mCy64wK3ffvvtbj3qGuI60G60H5+zv5deeslWrlwZ1MiMd9lw3lwLzo1z9O0YvcaAy/Drr792bU499sm15pp7d6LfbqdOnWzs2LH20UcfWbt27bLaPuwq+vbbb933ad+ffvrJfR8WLVpkjz32mLt/2AdL1ikPE94W18G3BdvjGCdMmBDUFKLoUuZfSYK8ENuEcKfn8yyjeR7SDRo0cGX5pXz58q5zpxOtUaOGNW7c2MqUKRN8alauXDnbZ599XCIPK1assHvvvdeeeOIJa9asmes06tata5999plzHR1wwAFWvXp1V/fXX3+1oUOHun1gpWnTpo3tt99+9scff9j//vc/t03WGZ4IHMcVV1zhOpkjjjjCDjzwQCcEcEvNmzfPmjRpYocddpiVLVvW1U/Hjz/+aFdddZWzHrEN6s+ZM8eeeuopmzt3brZt0LF9+OGHVrt27U22y3fee+89d3wcB9D5Pv3003bXXXc5y1PXrl1dG3z//ff2zjvvOGFXr149V9dve+rUqe5c2Xb9+vWtc+fOTjh89dVXrnNHFHroSJ955hk74YQT7OCDD95kKGbFihVd+e67757VqSOc9thjD9t+++1dHd+GkydPdvtCFKxdu9befPNNGzdunLsGlStXdnXTgXhATCBAOP86depY+/bt3Wfs85tvvsl2jWmTQYMG2Z133unahPuhZcuWtmDBAnvxxRfd/UQbcv677rqrOx7uC4auIoY4np133tmJYPbLcdNe3GeNGjWyQw45xLUR7ch5cVxso0OHDlalShV7++23XVvuv//+Wcfkz4FtcQ7cX9SvVKmSax/uEa4prlARL/jd8izyw5RzkyCch3AeoutFBZ5DGUl2BEIUOMm38mwp+ZDPSuvWrUskOxSXkg/tRPJhm0h2aInkAzuxbNmyxNKlSxN///13IvnGnUiKlESyI0gkO+/EsGHDgq1vGcm39sQxxxyTSD7wE926dUs8/vjjiUmTJrnjSkeyY04ceuihiWSn4s7Fk+wc3HZuu+22xOrVq10Zddlu7969E/Pnz3dl8OeffyZOO+20RLLDTSxcuNCVcY6XXHJJItmxJJICwJUBbZTslBLJDiZx8803u7bJBNtIduCJpJBw5+XhODlejju8jWQn6I453XZHjhzpjn3AgAFBScIdF9t45ZVXsrUP16NXr15u3xwD+G1zPsOHD8/WVlw7zufhhx/OKmfJOtv/+eefXVkm/LHRvmG4N2jrpOBJTJkyJSjN3ob9+/fPeG2B++zss892xz5mzJigNPs2wtc4KT7cPh999NFs2+W+vfrqqxMnnXRSYtasWUHpxu1H29yXs332w/481KN+9N6gzWhbyq+99trE8uXLXXl4W7RRuI25drTdf//7X1cm4gW/DX5P3Ms877iW/Ka4n3ge8lzkfuA5yfPSPzu597hnfOJah1NRZcSIERmTXEKixMHb8PPPP++CbZM/emc5OfXUU90Q56gbIfnQcK4g3rCTnUG2t5ZddtnFWSmwiGBdCHP++efbTjvtFKyZy/PWnXwYWfJh5MqmT59uyQ7SuVGSHYorA96OibHBipATvIUzFJtRTvvuu29Qmnq74jyxruQXrBS4drCS8LYetkRhWcDVkRQJm7wRHXfccc4VEW6rvffe2x0Pk0L5tqJtcZVgzcLSlR9wn+A2wo0XPlfaEGsL14eJubA05USLFi2cFcTjt4HFA/caFhTAwsQ9g6Un3CZYP7CQYO1I5/rLBK4brp+3ugGWEqwo0XuDNsVCQzluOq5/GLbFMfu2Z8l9t+OOO9rMmTNdmRBFFQkWUSLBNE7cxAcffGDJN9CsGAnmZkm+uWZ1TiwRFrh56PyII/AJAfPqq6+6jjf5puvqe6IuHDo23Bth6GxwA+A2CHd8eYFjQ3ThMsnvNjLBOTG7MHEdjJ4Knzvpvvvuc2666LnT8YbFCuC+QfThKvPxFL///rtz2eB+8e6dvML2cPc0b948KNkI5Ygk3G1//vlnUJo32AbCFLM9LjoP7hwERTiGhUScUl5J117+3kCERq8r67Qln0cFS7pt4QatUKFCsCZE0UWCRZRoePgzWgjBwrwsxEjw5ooFZn1oLhY6DuZoSZcI8OTtOr9gwdhSiEkpLLBcMHoq3bmT8L/nBJ0oloqqVau6+BfadsSIEW5kFhaALaFatWpuO+nIVJ4XiGlBFG4IgrCxoNxzzz0uHoUYEgJcBw4c6BKWkoLEx6hE2VxMjhDFFQkWUWLAxUFAIgGtzMcShQBFXAuY/HFVhC0HWEGwyFx44YWbJD8UOq94K0x+3/7D4GoqLDi3s846K+25k3CD5AYCphEnuLAIQsY9hLtjSwOpcbFFrTwebynbEnB5ca28ywarzpAhQ5zIZdQS7jLcNCTETUGS6boW5vUWIq5IsIgSAx2OH4GTKRKdjomEBYA3alxHdNh0rrmJg8gLzLLLmzIjSMLWnLzANjje6BDjTGBRyq3rCBcW1h/iN3CrbCmcK6NdcDHR4bNd3GxRV1leYJQSrpF0w3Ypp12Ij8mvBYpt4LpCVDGyB4gFweKC+Aq7X2h/b4XZUrBq0V7EOEXvDdYp5/MtiVESoqghwSJKDHTUDMulg3/wwQc3meuEzoYhpHSoBGASV4FgoVMlVuSFF15wHZiH+u+//74bTpqfjgqxgasJqw+CyMO2iJmhs80JOixiJxAA4fk76DwZzhrdBi4GhiFjJQhbHwgSZRh2GIQE8SXEazBEOjz3B9vHdfbyyy+7z3NLq1at3JDw5557zgUiIzjyQtSSQvuxDY4jHM/B8THsPN1Q6kzQJsSqePw2hg0b5mJhfBC1dzMx5NmLCd8eDPXOBMHcub1PuK4ELkfvDWCdcj6XYBElCc3DIrY5POw9Ps8ymi+IeVh4S8ZiwjT8r732mnNP8AaNUGHisLfeesu9OTOvCXEpvEHjIiLgks6Ielhn6DT4z6HXX3/duYvo0LDg+HlYGMURdQ8gIBhVc9RRRznhQCAknSCdIoIDKwYCg+2yLzo3OiQEEyIrHX4bjGRiMjWsQHS8iCsCgulQw9sgAHPZsmVuvhTmkKE+He/999/vYkoAEUBAMeDuoe2Z+4NJ0ajP2z3bZy4S9k3Hyfwyfh4W2sN/PwqdPRYKgm0Rj9HRMZkgboT5ULyliwnoiD1iewgwzp9jRIT680fEIOb+8Y9/bDbGiG0jOhErCAGuL9vgHkFYIbC4H7xgQcRynRCriBnun0cffdSNMKOtaAdG6oSvP2KS+4J9cP4cO9eX/RLXE73GtCftyAgn7lPuDQKgOUf2hcWIv5PwVh9/Dum2lZvrIrYdmoclO5ms31Dm6quv/hdvSEpKBZl4Y8+0Tt6v+3y4LFMdRMOWvlHyI0aAIBroFBgSy1s4LgU6prPPPtt1cARyeqhHwCj7pqNFYLBEPBF4iTjxbpa8CBags2ViNM4NCwedElYIZljFqkNczeYEC3DcxE/QESJCEBQMz73++uvd9sKdmD9/7+pBBNDJH3PMMW4oNscY7tgQExwPFic6zc8//9x1vmyTETJnnHFGlksnNx0j26NTpw0J2M1t/It3zXF8iBbOAZEItCHDeRExbBcBBsQWXX755dmuZTp8Z8/Q6yuvvNJ9n9FjCBHiU2699dZsx8k1wWqDGORYaA+sZVwz2orryLExcgtod9qEa4/gpQ04Xtohk8gA7hEmAqScdudaEbvCEHyuLdfdI8FSdOGZgaAmxi5d8s9EUnS9OKaFCxcGLbMppZI/8pwd30LkER7GYcLr5P06S940fZlPlPlyn+eBz9wfInfQUTFTKuKEKdu3JFakoOB6EkNEp86w6PwEKxc0cWwnUXJAZCMmEbIkXirC+XDyZeDLPOE8RNeLCrjkM6EYFiHEVgMrDe4vYmO8i0UIIXKDBIsQotDBVXXLLbc4txPuCmJXiuoboBBi2yDBIoQodIilIS6EuI7bbrutQCbLE0KULBTDIgoFYhXChNfJ+3WWimERQpRUFMOSHcWwCCGEEKJII8EihBBCiNgjwSKEEEKI2CPBIoQQQojYUypBVKMQBUz0tgqvk/frLMNBt9FA23CekSbMMCqEEMUF/n6BmakzBd36ZTgPvswTzkN0vajA7NGZkIVFCCGEELFHgkUIIYQQsUeCRQghhBCxR4JFCCGEELFHgkUIIYQQsUeCRQghhBCxR4JFCCGEELFH87CIQiF6W4XXyft1ln6+lXDez70SzmseFiFEccPPw/LWW2/ZnDlzXBlzqDDnis/7OVXCeQjno2zus63NDjvsYA0aNLCWLVta7dq1g9L0bG4eFgkWUShEb6vwOnm/ztILk3Dei5RwXoJFCFHc8ILlkUcesdNOO82VZZo4zicI5yGch+j6tmTatGk2Y8YMW7x4sXXp0sUaNmwYfLIpmjhOCCGEENuExo0b22GHHWZVq1a1jz76yP7888/gk7whwSKEEEKIQqd9+/ZWvXp1GzVqVFCSNyRYhBBCCLFVIJZl5syZwVrekGARQgghxFYB9xCxLPlBgkUIIYQQsUeCRQghhBCxR4JFCCGEELFHgkUIIYQQsUeCRQghhBCxR4JFCCGEELFHgkUIIYQQsUeCRQghhBCxR4JFCCGEELFHgkWIIsLatWtt1apVwZoQQpQsJFhEiYIpoc855xxr3br1Jumkk05yf/E+e/bsoHZ8WLZsmV199dV27rnnxvL4hBCisCnV4fwXEnvvVtPuvryDrVi91i696xObt2h58HHuOOfYfe2s7vsEayn+XrbaXv14vH3x4x/J7a2wRCJh1apUsP33rGNnHL237VK3WlBzIwsWr9js/iuUL2u71t/BTu26p7VtUd9Kly4VfGK2YuVau2HAFzZ28nzbrlI5u+fKjta88U7BpxtZsWqtDflqsn34zRSbMXeJbdiQsCqVy9sejWvYWcfsY3vtWtNKbdysyCdc7zDhdfJ+neWGDRuyynyeZTQ/adIka9u2rftefkGwXHHFFTZ37lzr2rWrVaxY0ZWvWbPGfvjhB5swYYLVqFHD/u///s/atGnjPosDK1assDvuuMP++usv69evn+24447BJ0KIoszw4cOtadOm7mXptNNOc2WlS5d2qVSyM/LLcIJwHsJ5iK7HiWeffdauu+66YC07I0eODHKbUigWlm9Gz7AzbnrHXvlovM1duNx1OoCI+d8Pv9v5t71vT7/9s61bt8GV55bVa9bZ+KkL7JaBX9l1D/zPlq1YE3ySO379faH1unWIPfb6KPtjzt/JTjB1XGxnxLg59o97PrV+g4Y5USOKN7Vq1bKzzz7bLrzwQpcuu+wye+655+zee++1lStX2htvvOFEQlyoXLmy3Xnnnfboo49KrAgh8sStX8yyZg+NsQMHjbeJCza6lfNavq0p07hVj3/tvON21unAxlaxQllrULuqs14c1qphVlr490qb/1fq4X3iEXtYjyN2z/Z5i91rWfWqqTfVoSOnW78nh9mqNeudwmtSbwc7vmMzO7x1Q1u1ep3bDkLhl8nzrWyZUrZv01rJeu6rTih88M0UW75yrVWtUsEuPLGldTqosdvHIfvVt8oVy9vMeUtt/foNNmfBMvtr6Wo7cJ+6ztKyNil+Pvv+d2fNKV+ujHU+uLHVrF45teEkiJXrH/zCFv2davw6NavYUYfsakcfupv7PttbnzyuabMW24LFK+2gfeq5clH4eEELPs8yml+0aJH7a/ItgRiQjz76yOXDFhbgfq1du7b9/vvvNm7cODvssMOsevXqwadCCFHwzJgxw1l1f/zxR9tnn5SngmfR5lK4jiecB7/+9fSl1u/rlBt5VbKfnL1sjXVuUs2+m7UsT+Xlkv11QfHzzz/bIYccEqxlZ86cOUFuU7JZWHC5IAyOOHCXbKlWUtB49mlWc5PPESWwKClsnnlnjBMPNNY5x+5jT956tJ15zD52XPtmdv+1na3/1Z2cGKEDeu2TCTbx9wXuu1EqJo+lXasGWfs48uAmdkOvg+3eKzs6lw/8OHa2/bkwZ/cVlhksOkuWrXbrbOvZ27vbRae0sqPa7Wq3X3yYDUoeZ72dt3efYwX6avQMlxcli/Lly1u1apu6K2HWrFnOHdOxY0cX83LmmWfaxx9/7NxJUaiLRaRLly6ubo8ePeyll16y1atT92AYhNhjjz22SV0sPR6EVt++fV38DW6tJUuW2EUXXeQS+TAcz+233+62M3PmzKA0Vc7xctzsh/PgfDhWIUTxZNpf2Z85M/5eY8vXbshzeRwoUJfQj+Pm2PQ/Uw/Pti3qWc+ueyWFi1vNYt9mO1uPjru7PJYUYknyQtNGO9oeQWzKyqQQWbJ00w4gym9/LHIWHWjacEcnVMqWzX7qWJbOPb6FlS1T2tat3+COa/Xa9cGnoqSAGJgyZYqzvFSoUCEoNRff0qtXL+dvPuaYY1yeOjfffLMNHjzY1q/feK+MGTPG+vTpY5999pm1b9/eevfubXXr1rX+/fs7ERN2NU2dOtXVfe2117LqNmzY0AYMGGB33313RrdU1apV7YADDnCWICxCYebNm2c//fST7b///s71BWzn3//+t916663ubY79dO7c2T7//HPnDuM4hBDFjzb1qlj1SmWDNbMDk+s7VS6b5/I4UGCCBes9ggXLCdYVXDlRUeDBcrLD9qnOAFfN0uW5j0UpX7aMVQksLOvXbbA1uRAVoyfOde4owIJE8G86Wu1Ry+rWrOLyv89anOUGE8UfgnoxzSIqRo0aZUcffbTVqVPHfbZw4UIbNGiQtWjRwlk+rrrqKrv44oudVYRROy+++KITDoC144knnrBy5crZ448/bjfeeKOLkXnwwQft8ssvt/fff9+++eYbVxerydNPP+3iU4if8XXvv/9+lw/XTcehhx5q2223nY0YMcL97jzjx493I4k6dOjgjgMQT59++qndddddbvvsh308+eSTbrj0Cy+8kNZSJIQo2uyxU0X7/vw9bfh5e9rPffa22zrUy1d5HCgwwbJy1dqs0T3VqpR3FotM4GKqWzPlfkEUzF+ce2EwN7mPSdMXuXylimWtaiB8NgcBtoD1hNFAmahWpaI1DtxbBAjPnrfU5UXxY+zYsdapUyfnGiExIuiEE06wL774womRnj17ZvmAsVYgYo499ths7qIyZcq4bWBp8YJl8uTJTkBghdltt91cGVCXmJlmzZo5/y0WGep+9dVXzhVUv379oGbK93zwwQdnq5uOevXqOZ83vu+lS1P3KuKDdb7LyAPgM1xBWGQOPPDArPOCXXbZxcXqTJw40VmXhBDFE6wklcpt2uXntXxbUmBHw5BoAl6hfLmkkNiuvMung8elD2gl3oUYk5zgBXLqzMUuoHf2/GWubJ+mO1vDzQgjYLizt5RUKF/Gtt/ccSUPyR8XbqFVuTguUTSpWbOmi+XANUIingMQK7h7wu4gLBbAcGgvcHw6/fTTXQzKggWpWCxiRtatW+cEQ1gYwM477+wsNNdee60TMLhhcNXcd999m2y3W7du9ttvv9nff//tREg6sMy0a9cum1to/vz5TmAhTHbaKeU65dimT59uQ4cOdeIkvB/qvfrqq07ULF+et+kMhBBiaxIv+RQCa80p175lHXu/6NIRF7zohkOPm+JjUarbJf9vf2c1ESKvRIc1X3/99daqVSv78MMP3RwtURAHJ598cpbAiaa99947qJmC+rmle/fuabdJQlAgbjLBMSNMvFuIeWQ4ftxFUcG07777pt0HiQDdKlVS7lAhhIgjRa63R6Aw6mjA9Ucaw7GFKAgIRMWN8+uvvzrREo4J8RDX4gVONBEvEgYrS27BSpJumyTEjI9DSQfCi+Ba3EDE2nz33Xe21157OVdPlF133dVZj9Lth1gcrE5CCBFXCkywVK5QLikgUm+Va9ausyWbCaSlK/CTtpUrW9oNp47C0OfLe7a2m88/xKWDW6QCf3DVrE5uH7dTbqhcqVzWfCyr16zfbIAvfZQ/LoQRQ6tFyYF5AbBYfPDBB9mG+jZq1Mi5bhgplE7IhCEWpWzZsi5GJlqXGJEbbrjBBeAS4OrrDhs2LN8Br4iZww8/3LmFmCGSJW4fRhF5dthhBydG+Dyd9UgIIYoCBSZYKlVEsKQsHn8vW2MzguHN6fhr6So3Ay4gJmrusKn5PDoPS5+TWlmNHSq5zz4ZPs2mzvzL5XNDozqpQEnEzsRpC10+Hcx4O3t+KniRkUR1g3lZRMnAW1mILfnkk0+yBAcipkmTJvb666/b6NGjXZkHAcAQZGJHgEBbYkOGDBli06ZNc2XAKCRiSL788ktr3ry5m+/F12UED8OLwwKHeJKHH344V8ONd999d2dRYWpvpu5nm2EQLIgY4lgYDRQeKs1xMRqJyfTICyFEXCkwwYK7/IC96ji/OQ/ez76blnHq/eE/zXSz58Luu9TYbCCsp36tqk64wOKk4Hl36KTkftxqjrTco5abxReGJffNCKB08D9E02alRhTtUi/5VhqaKVeUDJgLhdE0b731VlYgK5aQa665xk36dumll7oJ3BiyzBBhRhMx9NiP0sGycd5557lA2fPPP9/VoS5DocnjVsIF5OtSTgzKbbfdZldeeaWry9DqU045xd57772sYN7NwfeJdWEoM6OGGD0Uht8k22Pf/OUAbqGHHnrIBg4c6NxB/G8SQ7pzsh4JIcS2pEBjWBAsftTO8J9n2csfjdtEVIz5bZ699GFqCCgz1jLTbG5AEHU/rGmWiGA22kyz5EZp1mhH22e3lH+eIdGPvjZqEzGFRWjgayOdFQZ3EMdVoVzmYEdRPEFEMLyZ6aHffvvtrCHFDHt+/vnnXafP5HHMX/Ltt986IcB8LFhgPC1btnRlDHnGokJd4ksQJQT3hgNy+R5zvDCDLQGz1GUIMu4p5mjJzR8wIkgIsvWjhtIF/FLGJHfMbIsbiT8fw9rCaKgHHnjAiazNBfcKIcS2Jtu/NRPvkY7/e+Ib96/L8K+LDnX/7ZMJ/kvozkHDsqbnb1y3mnU9ZNfkQ7K0fTdmlptcjjgRPmPq/jOO3seJEQj/WzPupYdvPNJ2iriLnnxzdFIIpYaZHtqqgf3zgnZOYOT0b83+v4T89Pz8l1Dngxq7OWE4pm+Tx+aHVzN1/zVnHZhx4juRM9G39fA6eb/OEleEL/N5ltF8QfxbsxBCxAn9W3N2tuq/NR++f0O75cJDnZuHzmbqrMXOcvHgiz/a97/MTnY8CTfXyend9ko7dX9OdG/fLGs2WoTGL5PmuXxO4Hr69z86OKECc+Yvs+fe+8XuffY7+3LEH06scIE7ttnFLj+ttcSKEEIIESMKpVdm+vvn7jjWTu26p9WqsV2W0iOQFUHAHw324n978iEKaie3hwUEmG7/lY/G52riOUC0PHlLN+tzcisXiOsniatSuby13quOPXhdZzciqXLFzMNIhRBCCLH1KZXADCJEARO9rcLr5P06S+/6Cee9Gyicl0tICFHckEsoO1vVJSSEEEIIUdBIsAghhBAi9kiwCCGEECL2SLAIIYQQIvZIsAghhBAi9kiwCCGEEGKrwP+j8f9m+UGCRQghhBBbBf4Jv0GDBsFa3pBgEUIIIUShw3+r8Y/y/N9afpBgEUIIIUShwT/ff/XVV/b3339bly5drHbt2sEneUMz3YpCIXpbhdfJ+3WWfkbbcN7PbhvOa6ZbIURxw890+9Zbb7l/iQdmqWWGW5/3s9aG8xDOR9ncZ1sbYlZwA2FZyUmsbG6mWwkWUShEb6vwOnm/ztILk3Dei5RwXoJFCFHc8IIlOh1/OM8ynAdf5gnnIbpeVNDU/EIIIYQo0kiwCCGEECL2SLAIIYQQIvZIsAghhBAi9kiwCCGEECL2SLAIIYQQIvZIsAghhBAi9kiwCCGEECL2SLAIIYQQIvZIsAghhBAi9kiwCCGEECL2SLAIIYQQIvZIsAghhBAi9kiwCCGEECL2SLAIIYQQIvZIsAghhBAi9kiwCCGEECL2SLAIkU/effdda926tY0aNSooMUskErZixQrbsGFDUFL4LF682M455xzr27evrVq1KijNzLY4RvbFPtm3EELkBwkWUaLwnTtCY3MJMZIfvvzyS+vYsaO98MILQUn+oIP/4Ycf7Nprr3Xb45iOPfZYe+SRR2z27NlBrfxRUMeYF9gX+2TfcWDRokX22GOPuTalbdu2bWuXXnqpfffdd1tVyAkhco8EiyiR1KxZ084880zr3bt32tSwYcOgZt6oVKmSlS9f3mrUqBGUmLN6YP1AKCGYcmL9+vX25JNP2sUXX2xjxoyxQw891B1T06ZN7cUXX7QzzjjDiZn8ku4YC5sqVapY1apVrVq1akHJtoO269mzpz3zzDNWt25d69WrlxMukyZNcqKFtucabA3yem8IUZIplZCNVhQC0dsqvE7er7PkjdaX+TzLaJ4OhTfhLYFO4YorrnD5Bx54wHbYYQeXzw9YYW6//XZ74oknrFWrVkHpptAp3XHHHTZz5sxc7XP48OF21VVX2ZFHHmnXX3+9bbfddsEn5tqAsrJly1r//v2tfv36WedEns6vYsWKQW0R5ffff3dtC//6179sn332sVKlSrn15cuX27///W/75JNP3PXq1KmTKy9M8npviOIHv3deRkqXLu0S92M0zzKcB1/mCechul5UGDlyZJDbFFlYhIgZ/GDXrVtnxxxzTDaxAjzYeBufOnVqttgZkTNYTd566y3nUsN6te+++2Z7qNPWF1xwgbO6fPjhhy7mRggRHyRYhMiB1atX20svvWRHH320i3fAlcRbOKIiCiLCx8B4c3+7du3so48+srFjx7q39tya/9esWRPkstOiRQvnItp+++2Dko3MmTPH+vXr5+JFDjroIOfimDBhQvBpivAxeqZNm2bdu3d3ZbhM+vTp477PdrDkEPMRhnrUZ9u0TY8ePdw2Wb733nubHDv1+Twssh566KGM23j//fc3cctgbRs/frw7J39snOvkyZPt6quvzjHoeMmSJfbLL7/Ynnvuafvvv39Qmh3cZHvssYdNmTLFFixYEJSmYoqIb/HtQiKfKebFx8h06dLFnRNL1n07bum9IURJpMy/sIsKsQ2hI/L4PMtonod9gwYNXFl+oaOgg4CuXbvm6D7hLfvuu++25557zurUqeM6WOIwWMeUu3btWlfGZ4BgoMM+/PDDXcfH2zp5Oj/cODfffLN16NDBlZcpU8Z9Jwpv/V988YWzouy+++620047ZbME4DagE2zcuLFb9+dEx82+MRuzD2JVEB+jR4+2gw8+2MWQQPgY2T7QSWJV+Pzzz11gbPPmzV2nvHTpUncs48aNc9uoXLmyq//rr786UfHxxx87NwsdL9v67bff3HY4hpYtW7qlrz906NBsbcWxIWC++eYbmzhxottGs2bNnCjhOOrVq+fWPT/++KNz58yYMcOOOOIIO/DAA933Bg0aZH/88Yc1adLEDjvsMNfO6fjzzz/tzTffdNeF76dr/3LlyrnPTj311Kx4G4TT008/bXfddZe7XxCuWGdwz73yyiuuzn777Zd1rlhwcNFxvrj1OC8YMmSIE0y0I9ac/NwbovjB/YxQ5jee2wThPITzEF0vKvB8yoQsLKJE4t9o6fijKWx5QJTQKdNJ0WlddtllduONN9rLL7/sOr7NQafD2zzbRHQgGIh1oXMj6DUTvP1jQaGTP+uss5ybgmOaP39+lohLB8LlpptuskcffdS5PO6//3678sornfAheDc37Lbbbvbss8+62BzO9amnnrLzzjvPCQuOIbr/448/3rUFQuKGG25wQo5zJDgYkZMTCEKEDaOI2AZtO3DgQKtevboNGzbMVq5c6ephHWHbQKwHcR+c4+OPP+5GUuWGv/76yz0MuRaba/8ouOief/55ZyXx94BvGwQJy++//z6obU6oINwQOFyPCy+80F0Lzo12RADm994QoiQjwSJKJJsbJeRHCGE9oSOi82RkjrcuQK1atVyMSWFAZ8b+6PTpEOn4ERBHHXWUEy+Z3BBYRNq0aZPtDYyYF8DFkRsQSwTveug8TzzxRGfpoONetmxZ8EmK9u3bW4UKFYK1VLsgshAiI0aMCEozQ/2zzz47W9vS/nTmWCpwx8H06dOd6KINwu4crBremlUYcA98+umnziISvQco4x7i/kCEUBe8yArDtcCFhVtocwHaQojMSLCIEonvKHn7jSbecoFRI5j9qYvA2ZrQwe26665255132meffebmX0EgIV5wN/BWH43xoPMuDDMwb/+4W2bNmuWsFDmBKwe3D26aTHE4nnTHTBnurDBYiRBBuJ22prvE3wOcf+3atYPSjXCuiCvqUBcQcYguLCrEqeDewjrG0G4sKlxXIUTekWARIgewOGzLocK81ROvQbgZMRN77bXXJm6IwgQry4477ugEUlQkpQOBQ5wNddNZgraEdKIht2AJQUgRM5KTkIrCd4lviZJOXCFuHn74YTv99NNd3A3D0LEMMfcLLsaCbhMhSgoSLEJkgM6It3niHvLaweUX3sQHDx7sgmK9iyEMb+7nnnuuG6H0888/B6WFC+dOwDNtkRvrBvEmBPFSlzYsCHwgLYGz+QURhaWMIEdvDYmCO4e4E2JzcEN5sCylux6UpbM6ETh7ySWXuABkRpQxvwttQZzO//73v6CWECIvSLAIkQHenHlbJpZi7ty5QWnhQlArMRMffPBB2lgI8EGZ6YZVFwYIEFwyuD+wNOQEriNEXqNGjQosgBShhqWJWJzcWHnSgeWHieIYhZQpIHjhwoVu5BFuG4JhiVMhDojzTyeWKOMz6lAXtxVDtAlQRughUrBOMfLo1ltvdcfw9ddfbzUBLERxQoJFiAzgAsAVwxs0o1jojDwIGIap5gU6qZw6KiwABNriSmDqeB906sEywH6xOGSaS2RLYNhtWJwhDphsjVEvBxxwgIvDCINbKnxOuFsYzUPHTP2CAsHCUGIsT+GZMHGvMCoHkZETWHxOOOEEZ/1gbhniTsLQtsxajEDFhYNA4h5gqHG6e4A8ZXxGHepyXRhezkimn376KaiZwgst2jBqqcrNvSFESUfzsIhtTniorM+zjOYLch4WOmU6KNwqdIDRRMdDvASJt2jmHOHNGMsBJv177rnH5s2b51wCmeZh8XOc0DnRoRJ8iYWA7bHddBO/EYDKiBzO9bXXXrN33nnHdYAIBrZ73333udEyDDXm/294g/fnhEiIzkPij4dAYsRXuCzdPCy4S9gWdRAvDHHGWsDIlosuushZEcDPq8KSeVTo5Bm9NGDAgKzh2AwD9i6hTPOw0B6Ig7DlBsvRV1995Sw7fq4cRiJh8SAAGcHGRHe0Kf/7QxshXHKahwVwCzF/DUPVX331VWdtYR4ZtovbhnXalsnr/LEjcLgur7/+ujsH2oZjJ06Fe4X6nBf1udbcoxz/G2+84Y4TYYTVjPp8jqvIx+Lk5d4QxRPNw5Idfl+ZkIVFlEiIFWFuDTq8dMnHL/CWTUwDsQdMokYHTqfGnCNM9JUbeHAQcInlhKG+mWbJ9bBPts1xIBQQSuRZYmVgnhKGX0ff0guCk08+2Y1s4RyJpWF52mmnucnzEAxRGMXEqBhEDm3DueL6IM6moI+PIduMlqJNEBgIgl122cXNO5OXYc1sh3MjKJb5eGhbrgnbZVsIkPCxk6fM/9cPw81J5CmL1kc4MXzZB92yfSbjY94f5nHZe++9g5p5vzeEKMnozw9FoRC9rcLr5P06S96OfZnPs4zmeVPd0j8/FOnBEnD55Ze7jpNJ0XICq0tu/vhxa+CPnXlorrvuurSjeYSIK/rzw+xgtcyELCxCiCIBbhiCkRGvHuJCsEpgRiZmRmJFiOKLBIsQIvYQK8S09lh1mNwPtxiJPyDE5cJfJ/j/7BFCFE8kWIQQsQfLCX9LQIwJsTTErxAPQsAxMTPEGRH7I4QoviiGRRQK0dsqvE7er7P0sSrhvI9bCecVwyKEKG4ohiU7imERQgghRJFGgkUIIYQQsUeCRQghhBCxR4JFCCGEELFHgkUIIYQQsUeCRQghhBCxR4JFCCGEELFHgkUIIYQQsUeCRQghhBCxR4JFCCGEELFHgkUIIYQQsUeCRQghhBCxR4JFCCGEELFHgkUIIYQQsUeCRQghhBCxR4JFCCGEELFHgkUIIYQQsUeCRQghhBCxR4JFCCGEELFHgkUIIYQQsUeCRQghhBCxR4JFCCGEELFHgkUIIYQQsUeCRQghhBCxR4JFCCGEELFHgkUIIYQQsUeCRQghhBCxR4JFiCLCu+++a61bt7ZRo0YFJebylPGZEEIUZyRYRIli8eLFds4557hOPppOOukke+SRR2z27NlBbSGEEHFBgkWUSGrWrGlnnnmm9e7d26Wzzz7bKlWqZIMHD7Zzzz3Xfvjhh6CmEEKIOCDBIkoktWrVciLlwgsvdOmyyy6z5557zu69915buXKlvfHGG7ZixYqgthBCiG2NBIsQAaVKlbKDDjrI2rVrZxMmTLC5c+cGnwghhNjWSLAIEaJ8+fJWrVq1YC07s2bNsn79+lnHjh1dzAsupY8//tjWrFkT1NgIde+8807r0qWLq9ujRw976aWXbPXq1UGNFIlEwn7++We78cYbs7abqa4QQpRkJFiECEFQ7pQpU6xixYpWoUKFoNRcTEuvXr1s+PDhdswxx7g8dW6++WYX97J+/fqgptmYMWOsT58+9tlnn1n79u1djEzdunWtf//+TsR4VxNi5b333nMuqWnTptkJJ5zg6jZs2NAGDBhgd999t61atcrVFUKIko4EixBJNmzYYDNmzHCigqHCRx99tNWpU8d9tnDhQhs0aJC1aNHCWT6uuuoqu/jii+2xxx5zAbovvviijRs3ztVdsmSJPfHEE1auXDl7/PHHneUEQfLggw/a5Zdfbu+//7598803ru68efPsyy+/tO7du7vtE0dD3fvuu89OPvlk+/zzz23y5MmurhBClHQkWESJZOzYsdapU6esIc1t2rRxFo4vvvjCiZGePXu6mBb46aefnIg59thjs7mLypQp47aBpcULFgTGiBEjnBVmt912c2VA3a5du1qzZs2cCwiLDIG/CCSsNFWqVAlqpuo2bdrUWWLSuZuEEKIkIsEiSiTRYc3EjwBiBXdP2B00fvx4t7ziiiuyBI5Pp59+ui1atMgWLFjg6sycOdPWrVvnhIkXPJ6dd97ZWWiuvfZaJ0oAy87o0aOzxbCQbr/9dve5EEKIFBIsokQSHdZ8/fXXW6tWrezDDz9MOzqocuXKzk3jBU407b333kHNFNTPCawszzzzjF100UW2dOlSu+GGG2zgwIEuIaaEEEJsRIJFiCQ1atRwbpxff/3ViRYCYqMQ1+IFTjR16NAhqJUCK0tOTJ8+3d566y3r1q2bcw0deeSRzjVFaty4cVBLCCEESLAIEXDIIYc4K8sHH3zghiV7GjVq5OJJGCmUTsiEqV+/vpUtW9bFyETrMgIJKwoBuMSm/PXXXzZnzhzbb7/93HDqMOFRR0IIISRYhMjCW1mmTp1qn3zySZbgQMQ0adLEXn/9dRdvEgb3EUOQ58+f79YJtCUGZciQIW6osodYlaFDh7pRQc2bN3cChYTr6Lvvvss2q+6kSZPs+eefD9aEEEKABIsQIZg35YADDnCumt9//92VYTW55ppr3ERul156qfXt29cNWb7rrrvcaCKGKRODAlWrVrXzzjvP1q5da+eff76rQ12GQpPHrcRMuoC4OeKII5w4OuOMM+yee+5x87cQvxIO4hVCCCHBIkQ2EBwMb8ZV8/bbb2e5ZogrweqB4GDyuCeffNK+/fZbO+WUU9x8LFhgPC1btnRlDHnGokJd5nK57bbbXHCvD8hlOPR1113nRNDy5cvttddec0tGCBHTgmuJuWFyckMJIURJoFTyYainoShwordVeJ28X2eJu8SX+TzLaB5XSdu2bd33hBCiOMALEPMulS5d2iWmQ4jmWYbz4Ms84TxE14sKI0eODHKbIguLEEIIIWKPBIsQQgghYo8EixBCCCFijwSLEEIIIWKPBIsQQgghYo8EixBCCCFijwSLEEIIIWKPBIsQQgghYo8EixBCCCFijwSLEEIIIWKPBIsQQgghYo8EixBCCCFijwSLEEIIIWKPBIsQQgghYo8EixBCCCFijwSLEEIIIWKPBIsQQgghYo8EixBCCCFijwSLEEIIIWKPBIsQQgghYo8EixBCCCFijwSLEEIIIWKPBIsQQgghYo8EixBCCCFijwSLEEIIIWKPBIsQQgghYo8EixBCCCFijwSLEEIIIWKPBIsQQgghYo8EixBCCCFijwSLEEIIIWKPBIsQBcyqVats7dq1wZoQQoiCQIJFlCgWL15s55xzjrVu3XqTdNJJJ9kjjzxis2fPDmrnHb577rnn2tVXX23Lli0LSoUQQmwpEiyiRFKzZk0788wzrXfv3i6dffbZVqlSJRs8eLATHD/88ENQM29UrFjRdthhB6tRo4aVLVs2KC08Ro0a5cTWu+++G5QIIUTxRIJFlEhq1arlRMqFF17o0mWXXWbPPfec3XvvvbZy5Up74403bMWKFUHt3LPjjjvao48+arfeeqsTL0IIIQoGCRYhAkqVKmUHHXSQtWvXziZMmGBz584NPhFCCLGtkWARIkT58uWtWrVqwVp2Zs2aZf369bOOHTs6NwwupY8//tjWrFkT1NgYI9O3b18XfBtm0aJF9thjj1mXLl3c93v06GEvvfSSs+hEYV933nnnJnVXr17tPveuoAsuuMCt33777XINCSGKNRIsQoRAcEyZMsW5cypUqBCUmotp6dWrlw0fPtyOOeYYl6fOzTff7OJe1q9fH9RMz9SpU61Pnz722muvWfv27V3cTMOGDW3AgAF29913Z3M/jRkzxtX97LPPsurWrVvX+vfv70QMdRs3bmwDBw60q666yn0H8cQ6okUIIYojEixCJNmwYYPNmDHDiQKsF0cffbTVqVPHfbZw4UIbNGiQtWjRwlk5EAkXX3yxs5YQoPviiy/auHHjXN10YGl5+umnrXLlyi5O5sYbb3RxM/fff7/Lv//++/bNN9+4ukuWLLEnnnjCypUrZ48//nhW3QcffNAuv/zyrLrVq1e3Nm3a2B577OG+h4BhHWEjhBDFEQkWUSIZO3asderUyVkkSHT2J5xwgn3xxRdOjPTs2dPFtMBPP/3kRMyxxx6bzV1UpkwZtw0sLZsTLJMnT7avvvrKuXfq168flKZiZg4++GBr1qyZ/fzzz85KQ90RI0Y4K85uu+0W1Eztq2vXrtnqCiFESUKCRZRIosOaiUsBxArunrA7aPz48W55xRVXZAkcn04//XQXm7JgwQJXJx24g3Dj3HfffZt8v1u3bvbbb7/Z33//7Sabmzlzpq1bt84JEy+YPDvvvLOz8Fx77bVOwAghRElCgkWUSKLDmq+//npr1aqVffjhh2lHB+HOOfnkk7METjTtvffeQc3MdO/ePe13SQceeGA2EcL+hBBCbESCRYgkTPSGG+bXX391oiWRSASfbIS4Fi9woqlDhw5BrcwwXDrdd0mIGeJWPFhZhBBCbESCRYiAQw45xFlZPvjgAzes2NOoUSPn0mGkUDohkxPErTDr7bBhw7INgU6Hr0uMTXRfjGC64YYbXABuTtsRQojihgSLEAHeykLMySeffJIlGBAxTZo0sddff91Gjx7tyjy4jxiaPH/+/KBkUwieJV6FYcqff/55NiGyfPlye/jhh90+wdcdMmSITZs2zZUBo5iGDh1qX375pTVv3tzNFxOG7QghRHGmzL+SBHkhtgnhDtznWUbzBLc2aNDAleUXhhh/9NFHLs+om+j0+QxlJsgWawojeBg+XLVqVWdlYZI4JmZDSEyaNMk+/fRTu+eee1zA7WGHHebq+u3zHcqwlhDAy/BjhiMjRBhR9Mcff7iRQ3x/4sSJbobdevXqubocA8LmzTffdH+myPEwdPqVV15xbqlTTz01y33E/tjuyJEjnXhiWHR4dJEQIt4wnQIvSwTZ5zZBOA/hPETXiwpz5swJcpsiwSK2OV6YQFSkhPNbQ7AgGLBevPPOO27JcOfSpUs7McEQZlxDCI1vv/3Wjew5/vjjXcCun/8knWABxEznzp2d0Pj666+dyECMHHrooe5/h7CaeBAshx9+uC1dutRZVai73Xbb2T/+8Q8744wzsh0zf7TIiCcEFqKF0UUtW7YMPhVCxB0JluxsTrCUSnYEG3sLIQqI6G0VXifv11ni7vBlPs8ymseq0bZtW/e9uEKcCcOfiUVhev6oIBJCiDDMnt20aVP3YkRCaETzLMN58GWecB6i60UFXrwyoRgWIQoQgmEVECuEEAWPBIsQBQBmTKbU57+FmAiOIN3w5HNCCCG2DAkWIQoAZqllZBEBtUzrf+KJJxZZk6wQQsQRxbCIQiF6W4XXyft1lj5WJZz3cSvhfFGIYRFCiLygGJbsKIZFCCGEEEUaCRYhhBBCxB4JFiGEEELEHgkWIYQQQsQeCRYhhBBCxB4JFiGEEELEHgkWIYQQQsQeCRYhhBBCxB4JFiGEEELEHgkWIYQQQsQeCRYhhBBCxB4JFiGEEELEHgkWIYQQQsQeCRYhhBBCxB4JFiGEEELEHgkWIYQQQsQeCRYhhBBCxB4JFiGEEELEHgkWIYQQQsQeCRYhhBBCxB4JFiGEEELEHgkWIYQQQsQeCRYhhBBCxB4JFiGEEELEHgkWIYQQQsQeCRYhhBBCxB4JFiGEEELEHgkWIYQQQsQeCRZRoli8eLGdc845LpEXG9ukdevWm6STTjrJHnnkEZs9e3ZQWwghtg0SLEIUAVatWmV9+/YtVKFVs2ZNO/PMM613794unX322VapUiUbPHiwnXvuufbDDz8ENYUQYusjwSKEcNSqVcuJlAsvvNClyy67zJ577jm79957beXKlfbGG2/YihUrgtpCCLF1kWARQmSkVKlSdtBBB1m7du1swoQJNnfu3OATIYTYukiwCJEDa9assY8//ti5S4jraNu2rV133XU2ceJESyQSQa2NzJo1y+68807r0qWLq9+jRw976aWXbPXq1UGNFHz3559/thtvvNE6duyYtq53BSEYPvroIxs7dqx16tRpE9fQhg0b7LvvvrM+ffo4gZHTMeaF8uXLW7Vq1YK17HCu/fr1yzp+2oi2os3C5KUNo+dCIk8Zn4V56KGH3PZGjRoVlKTw7da9e3ebNm1aUJqqT9mIESPsn//8pzuORx99NPg099cOFi1aZI899tgmdbFGCSEKnjL/ShLkhdgmhDssn2cZzdNBNGjQwJXlFzoyOn7o2rWrVaxY0eUzgQsEl8jAgQPdvrt162bNmjWz77//3l599VWrU6eONW3a1FkiYMyYMXbVVVfZr7/+akcccYQTGnRgr7/+urNOHHjggVauXDl3Pu+9955df/317ntHHnmktWnTxtauXWtvvvmmq0tHTd26deva4YcfbgsWLLCyZcvazTffbB06dHDlZcqUsfXr19vTTz9td911l4tD4bz8Mb7zzju25557Wr169dx+0pFTm/z111/u+NetW2fHHHOMbb/99q6cmJYrrrjCdfJ874ADDnDH+OKLL1rp0qWtZcuWbolYeeCBB5xY2G233eyoo46yhg0b2jfffGPvv/9+tuMLnwvHcfTRR9u+++5rkyZNsldeecXV2W+//dx2gWNA9CFCuBYejvWrr75y7cj+qlev7sqpj7ihbcaNG2eNGzd2149jze21g6lTp7pz//HHH7Pq+mv3559/ZqsrxOaYMWOG1ahRwz1DcpsgnIdwHqLrRYU5c+YEuTQkH5xCFDjJN+FsKdkRZaVkZ5JIPtxdSnZmiWSHmUh2DImkOEgsW7YssXTp0sTff/+dSHaUiaRISSQ7wcS8efMSw4YNC7aef9jm2Wef7RL5nEh2+In9998/kXyTdsftSXZKid69eyeSHXXit99+c2Uc8yWXXJI44YQTssqA7z377LNuOx9//LEr4/tXXnll4o477nDn66Huf/7zn8Shhx6a+OWXX4LShGufpFBJe9zJztfVT3bo2Y6RNuvVq1eiT58+7tgykalNuFbTp09P3HTTTe7YBw8e7K4lcE04/2uvvTaxePFiVwbs/+GHH3bHkxQSrmzixImJzp07J+6+++5sxzd58uREUgC5bSxfvtyV+XO55ZZbssqA++Kf//xnIikEst0HAwYMcMc2cuTIoCSFby+2nxQXQenG+myLbXrycu3C1yLZ2bgyoG3efvvtbHWFyAnuZ36r/KZ43vEb5H7kucA9ynORe47nJM9L/+zk3gw/V8PPW/87LYqMGDEiY5JLSIgMJB8Yzo2BBQBzP9YMDwGquGWSDxf7+uuvXVmyA3auBqwQWBI8fM9bPbAGJB8u7vv9+/d31pIqVaoENVN1eePHshN1q6SDt/pPP/3U6tev76wu4WPE2oL7aMqUKZt/awnw7ibcGyQsPskO3L744gu7+OKLrWfPnllvbT/99JOzVBx77LHZ3EXsn21gHcGCARwjVpwou+yyiyVFjJ122mnOcuTPZbvttrMzzjjDKleuHNQ0V4Y7CUsJx0Pd/OKvHdv05OXaURfrDa4g2t1D2xx88MHZ6gohCg4JFiEygHtj+vTptvvuu9sOO+wQlG6Ejq1JkybOPUCHPHPmTOeKoMOKmmN33nlnF99w7bXXZomK5FuQjR49OlsMC+n22293n+eG5cuXO3fJb7/95txVfhs+3Xfffc6VRr2ciA5r5pgAsdKrVy+rUKGCW4fx48e7JW6R6D5PP/10t0/aD2gjxBSuFWJRXn75ZddmsNdeezkXD3Ey/lyoX7t2bfd5GNxGiEfq5OZ8MoE7KXp98nLtOHYEJW0bPXeuAdci+Ya8RaJKCLEpEixC5EDVqlXTxiPQyZKihC0DmeDt+5lnnrGLLrrIWXJuuOEGFydDQjTkFTp55krxYiOa8JHnRHRYM/E1rVq1sg8//DDt6CDO8+STT067P9Lee++dVY/zu+WWW5ywo6M/5ZRTrHPnzi5eZWUkSBUrSrr2RmgwL0xhkptr5yFuJt15k4hhCVu7hBBbjgSLEDmwZMmStG/LvGWne9PnTT0nsNy89dZb7o0c15APuiURCJpXsI6cddZZWWIjmho1ahTUzD2IHFwkBKEiWhJBEHQYgmLT7Y+EVcWD0MB99Pzzzzt3CkKFQFUE2v3335/N/YWbLV17U8ZnhUlurp2H40933iTEjIJuhShYJFiEyMBOO+3kRrPQYaebXfb33393Ef5YN4jZIJ6BWAxiQaKdO9/HyvDggw+6zpmOl7gS7w4Jk5fYB7/fX375Jdvw3YLikEMOcVaWDz74wI0G8iCAEGyMukknZMIQc4JAmTdvnlvHisHIH9qD0U9sg5E1xJQQv4PLhfUolPEZdXz8Ce1dEOTl2vm6w4YNy1WckRCiYJBgESIDDN9t3769i9f473//m01IEJ+BSwf3xaGHHurKiGkhjmHIkCHZxAOxKkOHDrUvv/zSmjdvnuVKouNmbhE6fg/xGVghMkEHGe4kESwcI2VPPfWUix3x0PGyfWJG8tuxeisLQuGTTz7J6swRMQg14lKIwwmD+2jAgAE2f/58t45lBEsKFqVwG5KnbWgHzgOLBFYZxNwLL7yQrV3IU8Zn1PHWC2JOgCDgsNCgHQl8zS15uXa+7meffWaff/55tv1icXv44YezYnSEEAWH5mER25zwA9/nWUbzdMYFNQ8LnSqdC53ayJEjsyWsFbxF8xaPe4b9EnTJZwRnMioINw5unWuuucbFKxCoSVAqc4HQiTEfB38YiNhhXhLmEMF9cuqpp7rOlrgYPsfVQv0//vjDCRUmMWOSMjp55gYh4BeIh2CSNeoy6gdrA4GpiCqsHbTP22+/7UQF58acInTwgwYNcpYiP6dLOnybQLp5WDgnzgNLCKNgEGkcP/tlFNW7777rOnlEAqN87rnnHifoDjvsMFeX72NdoQ18GyKk+FNFLBqMPmK7tCFzy7BECCEUsEKxX0QA3z3vvPOcu8XPw8I1ohzxwKgk2hGB9uSTT7rYGFxR0XlYaL9wGeTl2lF3jz32cPPIIHD8fnF1ce5cJ9p7c3PfCOHRPCzZ2dyIRgkWsc3xwgSiIiWcL0jBgjuHTp2hudFEh8pkYHRodFB0plgT+IwOGRcRb9j8dHxH66HTw81BIC0dLp0aneo//vEPN1TXiwFcCggdPmO7DKlleDCjbo4//nh3jAz7ZTI2/2DizR4xgiti4cKFbvgw36HzxuLRokULJxzodLE4ICouvfTSbPtNR06ChQ4aywKT0LEkzoZ90iFzDFg/6Ky//fZbNzqG4ydgF/EBtCEzynLtEIi0IdP877rrrm62W8SDFyAsEWr77LOP6/ipi4CkLXDLIFbCwawMCUccIJBoF6w9PPzZP22DpSM3ggVye+2A7xI0zLkhYKmLyMHaduuttzprjBC5QYIlO5sTLKWSHcHG3kKIAiJ6W4XXyft1lpjdfZnPs4zmeYOn4xNCiOLC8OHDXVwWYp2E0IjmWYbz4Ms84TxE14sKWEwzoRgWIYQQQsQeCRYhhBBCxB4JFiGEEELEHgkWIYQQQsQeCRYhhBBCxB4JFiGEEELEHgkWIYQQQsQeCRYhhBBCxB4JFiGEEELEHgkWIYQQQsQeCRYhhBBCxB4JFiGEEELEHgkWIYQQQsQeCRYhhBBCxB4JFiGEEELEHgkWIYQQQsQeCRYhhBBCxB4JFiGEEELEHgkWIYQQQsQeCRYhhBBCxB4JFiGEEELEHgkWIYQQQsQeCRYhhBBCxB4JFiGEEELEHgkWIYQQQsQeCRYhhBBCxB4JFiGEEELEHgkWIYQQQsQeCRYhhBBCxB4JFiGEEELEHgkWIYQQQsQeCRYhigjvvvuutW7d2kaNGhWUFB6rVq2yvn372jnnnGOLFy8OSkVxJZFI2IoVK2zDhg1BiRDxQ4JFlCjofOmE6fij6aSTTrJHHnnEZs+eHdQWcaW4Xcf169fb/fff747/m2++CUq3Hl9++aV17NjRXnjhhaBEiPghwSJKJDVr1rQzzzzTevfu7dLZZ59tlSpVssGDB9u5555rP/zwQ1BT5JetYaUpzOu4Na1Mc+fOteHDh7v8//73P1uzZo3Lby1os/Lly1uNGjWCEgFYMxGRWDfFtkeCRZRIatWq5Tq3Cy+80KXLLrvMnnvuObv33ntt5cqV9sYbbzgTuYg3xeU6jh071omW5s2b248//mizZs0KPtk6HHTQQfbVV1/Z0UcfHZQIET8kWIQIKFWqlHtwt2vXziZMmOA6EFH0KGrXEUH12Wef2V577WWXXnqprV692kaMGBF8KoTwSLAIEQKzeLVq1YK17PDW269fP+frx0yMK+Ljjz9Oa76n7p133mldunRxdXv06GEvvfSS64zCEOz4888/24033pi13Ux1M8H+OY5evXq5jrpt27Z23XXX2W+//RbUSPHQQw+57UeDdr3ro3v37jZt2rSgND25OV6/PQTDRx995KwHnTp12sS14o+bdmQ7bI/2LQjrQqbrSFDpd999Z3369HFtRSJPmQ84ze3xL1261Flzevbs6Y4/U7vnBOf7yy+/uPPfZ599bL/99nMxJWw/HdF28/udOHGiuz5hFi1aZI899ljWfciSdcrDZHJ9YKV65plnsr7PPj/55BMbOnSoWw/fS9xf3EOIRO4H7gvqsHz//fddnI7HxyBxvWlfjp/z4Hog2tgG1wM3WfT+mDNnTrCVjeT2XvKB67gKOQ9fn/N79tlns+5h3x4XXHCBW7/99tvdulxD25Yy/0oS5IXYJoQfsj7PMprnIdugQQNXll/ojOiEoGvXrlaxYkWX9/z111/2+uuv27p16+yYY46x7bff3pXzgLviiivcA5DvHXDAAbZgwQJ78cUXrXTp0tayZUu3hDFjxthVV11lv/76qx1xxBGu4+PBz3Z52z/wwAOtXLly7pzee+89u/766933jjzySGvTpo2tXbvW3nzzTVeXB3jZsmXd52yPjoJOoU6dOq6M83n44YftwQcftLp167pj22233dyDnocrLoZ69eq5upwDYiP8feBccQewv6OOOsqqV6+eVbZkyZKsdsrt8XJuHMvhhx/u2ojjv/nmm61Dhw6uvEyZMs6qgNvmiSeesGbNmrkOg8+wNHzxxReufTmOTOTnOtJhPv3003bXXXe5+rg/9t13X5s0aZK98sor7nuIBY4vp+OnnHb44IMPbP/993efNW3a1L7//nt7++23nfAIt3EmaNN33nnHiZzzzjvPdt55Z1eGK4sOHJdXGDrmBx54wIkDrjPXq2HDhi5QF1Gw5557Zl1vgo65Z7lnuFbchzBkyBAnkA4++GCrXLmyK0MEcG055913392VcY3+/e9/u3ucbXLfIAIRaZ9//rm77uF7ifuLjp5jQTyxP67t+PHjXX22wTr468d3aMMmTZrYIYcc4qxjbGP06NH2559/2oABA6xFixZ22GGHOTHBvYGoZtsVKlRw28rLveR/QxwTopD7l2v+xx9/uNgh7l3WaRfah7b49ttvnbBB2O6xxx5Zz4SCYsaMGS52iHPPbYJwHsJ5iK4XFdIJ0iySPw4hCpzk21G2lOwsslKyE0kkH3YuJR/AieTDK5Hs0BPJB09i2bJlieSbZeLvv/9OJDudRFKkJJKdQ2LevHmJYcOGBVvPP2zz7LPPdom8h+OaPn164qabbkokO6DE4MGD3XED++/du3fi2muvTSTfDF0ZcB5JsZA49NBDE0kh4Mo47ksuuSRxwgknJJKdkCsD6ibf4Ny2k2+Criz5QE5ceeWViTvuuMOds4e6//nPf9x2kx1LUJpIJDs29/2RI0cGJYnEp59+mkgKoMTAgQMTyQd6UJpIJB/Aif/3//5fIvmQdccEyYf/Jt8H2j7ZISeSHXti6tSp2crC7ZTX4023DQ/nQv1kJ5HVzjB58mR3HLfddlu284mSn+uYFBNun7fcckti+fLlrgy45/75z3+6dgzfY5s7/qSgSJx11lmJpDAMSlJMmDAhkRRQro24t3OCa8M1Cp9vUvglevbsmejfv79r2zBJIZDo3Llz4u677872mW837lF/bi+99JJrg2TH7NaBtkgKKlf+2muvBaUJd09QxnXx+Hsr2l7cB/weoveSv7+i9X2b3Hjjje43Dv76UZ4UKK4MuH5PPfWU2w7nkxQYwScb7zOOKbzfvNxL/jfE8c+fP9+VAed02mmnJZLCJLFw4cKgNH27FDTcczzfeM7wvKNtuC/4jXFv0mbcizwnuaf8s5P28M9UEuceTkWVESNGZExyCYkSiTfzY+Yl8aaVFBnujeziiy92Zn7/hvLTTz+5t75jjz02m5uBN222wdv6uHHjXFnyIeniD5IPSvcG7KEulgDeALFyJB8w7u052Sm5t/cqVaoENVN1eVvnzZE36kzwlspbIm+TvOniBvHw1n3cccfZlClTNv/Gkge29Hg9uDow3/Pmi7Up/Ca4yy67uLdp3tBzMzInt9cRa0CyA7btttvOzjjjjCzLAlDGGzRv4XyPujlx4oknOhcCb+Fhateu7dop2cFkc4FkguPH2sE5+OvH2zZtQ/BtsvN0ZR6OjesehXZLihhLdrpZFjmOIQptgbsEt1CrVq2C0k1hP1iLqlat6rYZbi/Oj/s7HXyWFCLZ6nMvYvnB4oOVJExSDDgroAcrJdeQ73Mf7LrrrsEnqfsM60eyo7aZM2e6svzeS+eff77ttNNOwZq5PNtOigVLioWgVMQNCRZRIokOh+UhDnRyxIJ4czNgPgbM675j9On00093ripcBMCDlAcqwiT88ATM/fj2k2/B7uELyTchZ/4Ox4SQ8JnnBB0X+2vcuLHtuOOOQelG6Kzx03sTf0GwJcfroa2mT5/uTPN0KH4bJDqdV1991XVEybf04BuZye11ZFu4fnA9ICqi4K6gU6VObvYLdILhGBYSwgMRkhsQNMm3a3evhDtt7g1ciVxbxHIYjh/3E+4uXBQvv/yyTZ061X1G0C6drhc+7du3d2KBa0VMDm6Z+fPnO7HJsYbFQBTfXohhREhuQXBE73vKGDadWxCQvBjwIuB/J56omzC/95IXdR72E3UrivghwSJKJP5N0A+HJR6BN84PP/ww7agS3vhOPvnkrI4xmvbee++gZorwG2Ym6LAIaLzooovcQ/WGG26wgQMHukQnnFvoDHz8TGFSUMfrIX4kXVuSCNQMW3EykdfrSIdHnEKUvHaqdJIEZBLfgTAgpoR2uOeee5xIyA1YvoiPIOapc+fO2TpbxBYWK+KIwhYV7iva/ZZbbnHl9913n51yyinu+8TnhK0qiBvimxDVWGtoG2JeEFjEOCE+cwLBEhbvcaUg7iURfyRYhEiCGR4zN0F5dHaJRPbRFkCQpu8Yo4m33jBYWXKCTu+tt96ybt26OVeLD2IlYTXJLXQ86Y63oCmo4/Xwhk/HnK49zz33XGc9ySs5XUdM/ulcPpTxWW5gmwSoEhRKsCfHi2uIdkAs4UbJDYgVLASZhDAWg5EjR7qgzDAIK9yTzz//vBM0CBWCUBFMzJYbdsshOC655BLXFljbCKJFnBEUTpBpJqiD1SGdGyeOFMa9JOKHBIsQAYxSoMNh1EJ4OGSjRo3c2y4jGnISBvXr13fmZtwC0bq4EHg7ZkQPnQodJG/ZYTO+JzfxD5iw2R8++misA+Db5yHuXVpRM3he2dLj9eywww6uA6EzTmcF2VLSXUfcDMTZ4D5BaEShjM+oQ93NQQdOO2DBiFpTEI+5sVxwP2H1YDQR7qt0HS2Jdv3666+Db5mLsUGgzJs3z61jccG6wH3FCB/uUc6F7eN+ZKQY9xoCBLchrqZbb73ViSq2mynmCFHE+XF9cCPFlcK+l0S8kGARIsC/ndNx8TbqBQedHw9v4gaI3wjDQ5Khl/6hTqAtJn2GjobnNKETw89OkCzxCnT4JDoc5gChg/EQO8Dbc04gWHBH8BYcneeC42KoMeZ8RA34IaXERYTFFPsjEDgn8nu8dIrhjpFOBusBFhv+uya8LdqJc2HIa246/nSku464gbCCIbqi+yRPGZ9RJ+oyih4/lgc6dLbPfCEe6hAz4QXi5iA4m3Yk6DTTMFmG8CNoEDYMLwcsQVhSsHSFrzd52ovrw32BOGUfDIGOxsH47+EmicaIeGgDYkDStRf3Fvd3HCjse8mT27gmUbhoHhaxzQl3nj7PMprfGvOwMKcEHQ5vqpj5iXngbRQrCxYL3lgRInTSjDohZgGzPg9N6iIQ2AYBjggGxATbI9aBuT5wK5166qmuQ2C7fI65nvrMBUHH/+ijj7q3eDon5nfxQbPp5mEhgJSHKcGfvGUSqMmbMx0VnQ2mf8QWYDmgDvNTMKqJ/RG0+eSTT7rYBzrhzc3DktfjpTPE+kNdRivx5s/x0kEjnrASvPPOO+54sVhwbBwLwhATf3humyj5uY64RwgIZfu0I/vkc+I82DfzoNC2fp+Zjp+AUDp72hErDvtByDJRINsBxJ0fQRaFe5nvISQYrZIpqJV7hHueeV1oC+59zot2417y1xvhw589YtUjPoXzRbBQn2vInC7he5bz5dxwFfkAZNoiOg8Ln3HOdPr+GuFG4p7nGLje0XlYaCd/D3nS3Uv++nFP8dsJW/+wRHKPcQ8gmsJEj5PrmZd7Kd1vyJPu+DlO5pVhewg1ziE8+q8g0Dws2eH6ZUIWFiFC8ABlWCw/GjoK/zZKfAKdM4KDgEUehsQgEPDIEFEvCoCHI2V0WFhUqIvL5rbbbnOBj7wFAw9uZvhkZk9Ex2uvveaWjLghRoSHOA8zL9zSwbYuv/xyN6snx4pw4e23bdu2znXAcXvoGOlsGEnDw5k/CGR///nPf9x55ERej5cHJh0osS4M9cba4WN7OG6GR3PcdMwMEeYNGcGH2EI8ZHr7zw3priPbY7tsnzdzRCSJfLp9bu74ucZ0/FjfGOnDZ3S8nAMTl3G9EYzpQOByXzCqh6G3mwMLC+KHe41zoN1uuukm59ahM+UaIzoZlss5MGTbd1Tck9yHPuiW+5D9cl/yvWigeBS/L/6fiXPhGiHOuIe55+JCYd5LXB/OlXsb4YdgF9uOUsmHS+anoRD5JHpbhdfJ+3WWmGt9mc+zjOZ5Q6QjFkJsO/hN4pbC/cUyJ+EjNg8vQMROYQEiITijeZbhPPgyTzgP0fWigrdSpkMWFiGEEJtAPAhWmWgwK+4l3GRYiHI7hFuIgkCCRQghxCYwwoqYF9xi/P/S448/7pbE3RBnwnBhXG9CbC0kWIQQQmwCbgr+UJB/VWZyO6wtCBiGRg8aNChbfJQQWwPFsIhCIXpbhdfJ+3WWPlYlnPdxK+G8YliEEMUNxbBkRzEsQgghhCjSSLAIIYQQIvZIsAghhBAi9kiwCCGEECL2SLAIIYQQIvZIsAghhBAi9kiwCCGEECL2SLAIIYQQIvZIsAghhBAi9kiwCCGEECL2SLAIIYQQIvZIsAghhBAi5pj9f6lv/++TQQhFAAAAAElFTkSuQmCC"/>
          <p:cNvSpPr>
            <a:spLocks noChangeAspect="1" noChangeArrowheads="1"/>
          </p:cNvSpPr>
          <p:nvPr/>
        </p:nvSpPr>
        <p:spPr bwMode="auto">
          <a:xfrm>
            <a:off x="755576" y="2283718"/>
            <a:ext cx="1296144" cy="12961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107504" y="1491630"/>
            <a:ext cx="2219962" cy="2442544"/>
          </a:xfrm>
          <a:prstGeom prst="rect">
            <a:avLst/>
          </a:prstGeom>
          <a:ln w="57150">
            <a:solidFill>
              <a:schemeClr val="accent6"/>
            </a:solidFill>
          </a:ln>
        </p:spPr>
      </p:pic>
    </p:spTree>
    <p:extLst>
      <p:ext uri="{BB962C8B-B14F-4D97-AF65-F5344CB8AC3E}">
        <p14:creationId xmlns:p14="http://schemas.microsoft.com/office/powerpoint/2010/main" val="3022769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ata:image/png;base64,iVBORw0KGgoAAAANSUhEUgAAAiwAAAHkCAYAAAAdJHStAAAAAXNSR0IArs4c6QAAAARnQU1BAACxjwv8YQUAAAAJcEhZcwAADsMAAA7DAcdvqGQAAHkJSURBVHhe7Z0HmBTF9rcPOYggIpJBUFBMCCIqogKCIIoBwydmURTjNUeuXv2LevWKiooJxZy9Jsx6FRVMBEWSkpQoUSTn+eat6Vp6mxk2sAu9u7/3eerp6pqaDtU9Xb8+51RNqUQSE6KQyXSbhct9Pt2SNGnSJGvevLmVKVPGlQshRFFm3bp1NnHiRGvatKmVKlXKJci0hHA+TKbyosaSJUuC3KaUDpZCbHW8IIF0IsUvw0liRQhRXChbtuwmzzjItIRwvqQhwSIKndz+wNL9SMNpw4YNrlwIIYoLPNeizzqILnMit/WKMhIsYpsQ/nGly7OMJiGEKI5ket75JWTKlyQkWMQ2JdMP06fwuhBCFEfSPe/Cz7zwZyUZCRax1cn0o0tXHi6TS0gIUdwIP9dyegaGyVRenJFgEYVKbn5U4TrkN5eEEKI4ke45F06ecD4TualTlJFgEduMnH6MlEWTEEIUJ3LznAuXpfu8pCDBIrYq0R9b9IcYTp50ZUIIURxI93wLl0XLw0TXizsSLGKbkNMPzf9Qw0kIIYojeX3e5fR5cUWCRRQauf1RhX+kPnl8PlwmhBDFiXTPOfLRlBtyW68oIsEiYkn4B+rzxfmHKIQomUSfb3rWZUaCRWw1oj/CTD/K6A83vC6EEMWJvD7vouWZ6hVHJFhErMjtj1QIIYoLeu7lDgkWsdUJ/wh9nmVO5eHPhRCiOJDTs25z5SUNCRaxzYn+8PTjFEKUJNI966LPPD0DJVhEIZHfH1f0xxrejn6wQojiRrpnXLrnX14ors9KCRYRe/jx+SSEEMUJPd9yjwSL2Cbk5sepH7AQoqShZ2NmJFhErJFoyT+jRo2y1q1b27vvvhuUCCHijJ53m0eCRcSO6I+2sH7Es2bNsjvvvNO6dOniOvaOHTvajTfeaBMnTtSDQwixVdlaz72ijASLiA2b+4HyWUH9gNnO+++/byeffLINGTLE9t57b+vdu7e1a9fOvv/+ezvnnHPsvffe0wNDCFHo5PRs03NoIxIsYqsQpx/d6NGj7b777rPmzZvbK6+84vIXXnih3X777fbyyy/bvvvuaw888ICNHTs2+IYQQsSXkiJqJFhELIj+4ArrB7hixQonUuCKK66whg0burynVq1adumll9q6devso48+svXr1wefCCHE1mFrPQ+LGhIsokQxd+5cmzBhgrVt29aaNm0alGanfv36tssuu7hYluXLlwelZkuXLrXnnnvOevbs6WJe2MZ1111nv/32W1AjxeLFi51bqW/fvjZt2jTr16+fi4856KCDnBhi/1HWrFljH3/8sfXq1cvVy7Rt2LBhg3333XfWp0+fbHUVeyOEKM5IsIgSxV9//WVz5syxevXqWcWKFYPS7Oy4445OmDz11FNWtWpVV7ZgwQK7+uqr7bHHHrNdd93VxbycdNJJNm7cOCccGJEThTI+mzFjhquLuBgxYoTdfPPN9vvvvwe1zFatWmUPPfSQKy9TpoydddZZ1qNHD/v555/d93/44YegpjmLD8eFdYg8df1xXHzxxfbjjz8GNYUQonghwSK2OVvTKjBz5ky3RLDkhaFDh9rq1atdvMsdd9zhYl6uuuoqt16hQgX78MMPbe3atUHtFIsWLbJLLrnEHn30UScm7r//frvyyitt+vTpLo7G880339jrr79u5513nj3yyCOu7jXXXGNPPvmk7bzzzjZ48GBbsmSJqzty5Eh7/vnn3XYQT9TlOJ555hlr3LhxtrpCiOKDrKcSLCLGxOkHeuKJJ9qzzz5rBx98cFCSonbt2i7uZeXKlZvEu+AG6ty5s5UqVcqts9xvv/2cBccLJ6wrX375pdWtW9e6d+9u5cuXd+VAfM1xxx1nU6ZMcVYhBNGnn37qXFYdOnRw1hhPzZo1rVOnTll1hRBFEwmTzEiwiFgR5x8rsSnhGBYSIiHTaKLSpUtniRUPggSLjAfBgnjBOoKQicK+PvnkE9t9991dPM2kSZNcXEu3bt2yjsEnrD1YdcJxN0KIoovES3YkWESJAusEMGlcXsCNc8EFF9iLL75o7du3dzEnAwcOtHvuuWeTkUb5oVKlSk7g5IYmTZrYueee6+Jo0qUaNWoENYUQovggwSJKFNWrV7c6deo4wYJ1Ix1YKQhmJaaEeBDecphI7s8//7R7773Xxa/gGmrTpo21atUqKzB3S2DkT27fpnD/cHwcR7rUqFGjoKYQQhQfJFhEiYJ4EyaMI3g1PFInDC4aPttjjz1su+22c8G2xIVg2YhaUxAapPzCSCWsPgxJXrhwYVC6ET/Uefz48Vl1f/nlFzdcWgghShISLKJEUblyZTv11FOdCOnfv7+blyUM6w8//LCVLVvWunbt6gJbSbhspk6dmm0OFeZOefXVV52YyC+IEFxMs2fPdn8XEA7c5VjefPNNF/OCUPF12S9Dm7EEebDOMDcLM/XyuRBCFDfK/CtJkBdimxB2hfg8y2ieDrpBgwaubEtgZA9uFcTAO++840bWEMjKvxoz9BjxcP3119shhxzigmYRLFWqVLHPPvvMPvjgAydQGJbMHydiqQGCaQnARVTgamKWXFxFhx12mBM/HgJ3GQLNXC4HHnigK+N4CJQloJftYeH5+uuv3d8DMG8Mw5ax7gDuHtri7bffdsG4iJoxY8bYCy+8YIMGDbKddtrJzfdSrlw5ZxXClXX44Ye7oF0hRPxgnibiznjW5DZBOA/hPETXiwq8TGZCFhZR4uCHzCgb5jM54ogj3DwozHnCHx8iOijn8/APvmXLls7yQszKsGHDnFhAjCAU+Ldn3DmIi/yA1efyyy93M+JiYUG48KeMzGD79NNPu1gZD+KJwFqOBfH22muvZc29cttttzmhxfaEEKK4USr5tqZxU6LAid5W4XXyfp2lDzgN531sSDjPkF46cSGEKC4MHz7c/U0IowT9VAjRPMtwHnyZJ5yH6HpRYXMTX8rCIoQQQojYI8EihBBCiNgjwSKEEEKI2CPBIoQQQojYI8EihBBCiNgjwSKEEEKI2CPBIoQQQojYI8EihBBCiNgjwSKEEEKI2CPBIoQQQojYI8EihBBCiNgjwSKEEEKI2CPBIoQQQojYI8EihBBCiNgjwSKEEEKI2CPBIoQQQojYI8EihBBCiNgjwSKEEEKI2CPBIoQQQojYI8EihBBCiNgjwSKEEEKI2CPBIoQQQojYI8EihBBCiNgjwSKEEEKI2CPBIoQQQojYI8EihBBCiNgjwSKEEEKI2CPBIoQQQojYI8EihBBCiNhTasaMGYkgL0SBkUhkv63C6+TD6xs2bMgqS5dnSZo2bZodf/zxwbeEEKLo8/bbb1vjxo2tdOnSLpUqVSprmS7v8WWecB6i60WFqlWrBrlNKdXxhpcTl3ZpZvs1qh4U5Y7vJy+0/wyZYIc0q2lXdNs9KN3I6nXr7e53Jti4mYvt4s5Nrf2etVz5hg0J++a3+fbGd9Ptz79XubKdtq9gXferY132rWMVypZxZZP+XGp3vDXWWjbacZPt+32fcnBDO/nAhkFpite/n26vfTvdrjmmuR24W42g1Gz+0lX2yvA/3HdXr91gFcqVdp+f2raR1dy+YlArO++NmmXPfz3Nruq2hx3UdKegNDvptrtH3ap25qGNrdFO2wW10uOPNd15wF/L19itb/xii5attpuP39ua10tdSNr24zFz7P1Rs5OfrbFSyXu47g6VrUeb+tYueT1Kl954o3J8zwydZqN/X2Rr1yVsxyrl3TmPmvaXjZn+l/U9YW9rWnt7VzepDeznZBn1Z/+1Inl3mDXZuYqd2KahvTNipi1ctsr6ndIiuY0Krj78sWC5PZdsowmz/nbb365CWdu/SXX7f8lzCrfr2uQxfzVxvtvOn3+vdDvjuh/ZorZ12quWlS9TOkucrFu/wV4e/rt9PnaOrU+un9KmgXXep7b9/vvvduKJJwZbFEKIos+bb75pu+yyS5Yg8UsvTqKCJSxEMuUhug484/t/MNG+m7TArdN3NKtd1WpXq+j649/+XGKJDe4j1+fR96XZTL7hmPxxsfTnWaZMmax8uXLl3OfpKDX+1ymJyhVSIkGUHPq/P9FG/7HIbkGw1MmsaPML4iNMeJ18eD2dVSWc90ssLD169Ai+VXxYtWqV3XHHHTZz5kx74IEHbIcddnDla9eutfXr11vFiukFtRCi6PPf//7XWVh8Bx5epst7fJknnIfoOqxNvgw+kBQs3yZfsGtVrWA3HLdXthdrXkDvfmeczV2y2g5osqN78S+XfJksKPwxhxPnRPKihWUmSiUfktl7FlEiwEI16vdF9q8T97FmMRQs0TISguW4444LvpU/Fi9ebFdccYWNHTs2KElRt25da9++vZ100knWoEED90PaWqQTLMuWLbObbrrJ5s+fb/fdd587PiFE8eOdd97ZxCXkO/Lw0uc9vswTzkN03YOXA4t4xfJlbddaVYLSjUyZu8xWrVlnzetVS+6vYJ+DHBPPdJbh80KkhJeZKE0FpZKXSpVKqthS/EDSf761EjdtuvJ0Kfxj3VJq1qxpZ555pvXu3dulpk2b2htvvGGnnHKKvfDCC86ysS3hXKtUqeLEy9awsCCa+vbta+ecc44TdUKIrUNen4HpyvOSypUra/vuUsOa1a2W9nPK+Zx66T7PbypbNrU9v/TnwrrPs9wcpZJvcLKwlEDueme8jZi60Pr9vxYu5qagQUWHCa97y0k471PYwhLOs5w6daodddRR7nv5xVtYIOx+gUWLFtl//vMf+9///uesG927d9+s2i8oMrmEtiZxOAYhSiIffvihNWnSxD1r6LD9MpxnGU4QzkM4D9H1uBA+rug5stzcy6IsLCU09e2xj719TXvbq0H1tJ9vzcRNmq48nKhDKkx23HFHu+qqq2zfffd1VpZZs2YFnwghROHgn23pnnvhlJs6cU9hK0vUsuKXm0OCRSkWiRs1px9kTjdzQbDTTju5OBasOaNGjQpKzR566CFr3bp1tjLwrhSsMcTYeKiPe4WRTY899ph16dLFfR831PDhw53VaHNszkWzcuVKe+mll6xnz55umx07drR+/frZnDlzghobmTdvnj3yyCN27LHHpq3r99OuXTv76KOPXGxPp06dNtkvx/vdd99Znz597KCDDrK2bdvaddddZxMnTnTWLyFE/sjNcy+nOkU1hd1D3sISZcmSJe7lkWdyaa90lJTikMI3crrPtgaNGjVy1pZff/11i2JZ6MzPOOMMGzZsmB1zzDHWrVs398PDijNkyJB8dfSIiFtuucUGDBhgtWrVcvE3CIz333/fLrnkEvej9pBHYDBs8uCDD3Z1O3fubJ9//rmri5hiCOFpp53m3EAImoYNG9o999zj3GaVK1d226ENnnrqKVdG/qyzznKibty4cXbxxRfbjz/+6OoJIfLO5p53mT4rasmfi09egEXFWNhdtHr1apsxY4bNnTvXVqxY4Z49ybqpLygpxSl5tR1NW4Py5ctbhQoV7O+//3ZDi/PLunXr7LLLLrNnnnnGLW+//XZ7/PHH3YgfyvLqckLgMMnU119/bTfeeKP179/fLrzwQhdvgxUFywuurDVr1rh9YzHZeeednYWH+tRlyXHMnj3bxerwkNhzzz2dWMG6xKRNrVq1sv3228+1A4wcOdKef/55u/LKK922ECmILs6B0Q2DBw92b0FCiLyT7jmX6flXVBPPmahw8eWcq0+UAWKF5yMW4DDJz9PvQElpW6fwjexTUaJOnTrWpk0b96P0MBrp5JNPtunTpzsLTl7AuvLVV19Zy5YtrUOHDq6NPMTd4O7BqkM9Hg4ICwRGs2bNglop6tWr50ZJLV++PCjJDILt008/tfr167t9hs+FbWDdmTJlSlp3lBAiZ9I956LPwuKQ0p0feS9e/Drgyk5n3U7Wyb5RJaU4p+LA7runZm7+7bff3DK3IESYl4URBdttl30WZX701157rYttwariwZISjmEhIZhyKzAQNZMmTXLHikvLb8Mn5ohhdFVuxI8QYlPSPeeKa+I5FRYoJC9gvFjBWhu1rHiS9bJvUEkprsnf0IUNLhVMktWqVdvsNNH5Zfvtt3fWCdw2+YF5WcKWjkwQIHzuuefaZ599ZqeeeqoNHDjQJWJgiNHJC4gktuXnrYmmGjU2/g2GECL3+A67JCTONV3ykF+6dGmwtinF45VViAIEVw1WAywhuREGeYUfJJYS3Db5wc9Lszl4Q2HKbywxjFgisBb3FGmfffZxMTp5AYFFsC1xMOkSgcpCCJEfwuKFl8VMlA5XVFKKeypsEBJMlc1oGYJPPfkVF+nwsSvR2JKcYDI3hANxKtG3EAQMwa//+Mc/soLVmASOgFqCacNQN6dh1R6sOcSv/PLLL9mGbQshCoZ0z7mSlsJsbmSmLCxCBCBW7r77bjdcl3lICE71eHHx008/ZbNuEN/x888/B2vZYXtjxozJJg4Yavz66687F4uPZcktCJbDDjvMRo8ebV9++WW245g8ebK99957zjWDqMEyhHWFYwuPRiLWhNE9DBVMB+4wkgfBwn8sUcbQZixPHvbP3Cwvv/xytu8IIUReSSdeopT5V5Kw0lFSKogEmdY94XxuoLPkjwm3BCwPDPelw6bzpkP/4Ycf7Nlnn7X777/fjd5hjpITTzzR+Vw9dP4M7yUeBEHzxx9/uI76ySefdMOJK1Wq5P42oHr16q4+28QqQYeOwGA+AUQG86csWLDA7YOgVdqAWBZG/xBs1rVrVycS0pVRF8sP86cQXOuPg1E8Dz74oPvvIYYbY1HxLh+m/eZ8GcnzxRdf2L///W8nboB5XJgAzg83xHLDHC3U/fPPP6127dou3gZ3D+KEIdWffPKJazuEGEOoBw0a5PbHZHKFEe8jRHEHSygvGuE4j2ieZTRf3JJncwMCnGAJ8kJsE8KWAp9nGc0XpGCh06fTJTAVQYEVhFEwt956qx166KHuwRAGMUCnjNhgIji+w0Pm+uuvd8G5WE6igoVOH4sN7husH0ywtssuu7iZZRmC7PeRW8ECCCOsLOyTY0esMASQidw4lvC/Ou+222621157ORfUt99+69rP15swYYI7Lo6DbfLAoD5ihPNbuHChG7LMfjhO3GMtWrRwbiFEDZYm5my59NJL3eR4/viEEHmDlxmeJdEOfHMJwnkI5yG6XlTYnGAplewINvYWQhQQ0dsqvE7er7P0QaThPMtoHvcLFoGiAIGuWCOwqDC5mhBCpIO/6mB+Jl4MvAUlmmcZzoMv84TzEF0vKmDJzoRiWIQQQggReyRYhBBCCBF7JFiEEEIIEXskWIQoBPizQwJtFb8ihBAFgwSLEEIIIWKPBIsQQgghYo8EixBCCCFijwSLEEIIIWKPBIsQQgghYo8EixBCCCFijwSLEEIIIWKPBIsQQgghYk+p1atX688PRYHDnxaGCa+T9+v+zw19WfQPD8P5yZMn2+GHH+6+J4QQxYGhQ4e6f0qP/uFhOM8ynAdf5gnnIboeJ8qXLx/kNkV/fiiEEEKIIo0EixBCCCFijwSLEEIIIWKPBIsQQgghYo8EixBCCCFijwSLEEIIIWKPBIsQQgghYo8EixBCCCFijwSLEEIIIWKPBIsQQgghYo8EixBCCCFijwSLEEIIIWKPBIsQWwR/MJZTEkIIsaVIsIgSTDpxkdeUG9J9L1MSQgiRDgkWUcKIuzgIH9/mkhBClCwkWEQJoDh29OFzKm7nJoQQmyLBIoo5JakjjwqYTEkIIYoeEiyiGKPOOT1RARNOQggRTyRYhCiirFpltnZtsJID06aZde9u9tBDQUFG0omY9GnVqlLWt28pO+ecUrZ4cfo6m6atx6hRo6x169b27rvvBiXpmZZsnO7Jxnko58bJF+yf4+B4cgPHwfFwXJ4NGzbYihUrLJFIBCVClDwkWESJZdYss/79zbp0sWSHklreeafZlCmW7BiCSjFl9myzc881u/pqs2XLgsIiQToRky7llXTb2D+ZRibTcaEyUtHjhRdesI4dO9qXX34ZlAhR8pBgESUOxMgnn5ideabZa6+Z7byz2bHHppa8jFP+1ltm69cHX4gh5cubVapkVqOGWdmyQWGxIiwwcpPyQvS7TZJpSDJdHiqLpm1LlSpVrGrVqlatWrWgpDBId97RJMS2Q4JFlDjGjjW7+26znXYye/75VLrlltQSAdO8udkDD5j98EPwhRjCsT/9tNmtt5pVrBgUikIkXeed24SFB0tP/unRo0dSZH9irVq1Ckq2lHTHKUS8kWARJYo1a1LWk3XrzK680qxp0+CDgIYNzW66yZJvsql6K1YEHwixxeCiSicUoglLDxYfLD/pPi+IJETRQ4JFlCj+/JNgTLODDjJr0SIojLDLLmaHHWb2009mM2akXEhYMygbMyaoFAL3EjEwLD0Io48/TrmX+KxjR7N+/VJxM2FwQfH511+bDRiQqofVhO9v7rPFi83OOcesb99U8K2HY8Uy1Lv3xricxx4z++uvoEKEDRvMvvvOrE+fVJu0bWt23XVmEyduWRzPokWp/Ybjg1inPB20C/FDvn6PHmYvvWS2enVQIYBj+vlnsxtvTLXH5urmh99+S50/7UBCvM6ZE3wYInp989Nuf/9tNnBg6jxoe64B1y7d9/29EI7bJUaYQOoJE1LnTzv49nj//U1dmlzr4cM3HrO/JpzzaaflJiBbiG2LBIsoUSxYYDZzplnjxmaVKweFEcqUMdttt1TnSt1SyRfSNm1Sn40Ykb1DoeOiw2d7e++dKsMq8+9/p8QFMSaIh86dzT7/3Oyyy8ymTk3VC4MgodMhjmb77VOdi2dzn4XhuN57L/l+nnxBJ3D4xBPNjjnGjDhNyubPDyoG0KE99ZTZFVek8medZXbSSWbjxpldfLHZjz8GFfMI50fn+9xzZgcckDp/lqxTHj1/RCDln31m1r59qn7duqmAaESMt3L587vwwtSopxNOSNXFKkYb4eYLi7e8guDk+tAWZ5xhttdeqTKE5pIlQaUk/vrefHPKHder18Z2I//BBzmLFu7Da69NCeFdd021PW6+a65JuSVzC6Ln+uvN3njDrF271DVHzP7f/5l99FFQKQnHM2SI2VVXpcRh+N7gmNPdk0LEDQkWUaJAgEC9eqllJmrWTC2XL08tmzRJvQXTiS9dmiqDefNSlhjesGvVSpXR8X76qdldd5ndf3+qg8Ui8OSTqWHIL7yQEjphqlc3e+cds1deSXVa4biUzX0Who6IbdPZDxqU2icdMELh9NNTbrAwI0em4nZwjfGmjUihQ3vmmZQAGzw4e0edGxAMdMJ0yMQB3XFH6vzpQO+7L1XOvrwIYftPPGFWrpzZ44+njpn6Dz6YEllYCr75JlWXtqaDxarA+XFu1GW7J5+cEoSTJ6fq5geOgW2RaAuOs2fPlEgNd+hcX64HYincbpw3ovXhhzd/HF48YC0Jb4O2QkAiTHML7diyZeq6cwy0H1Yb7plhw8xWrkzVy+u9IUQckWARIg1R6wvrWAl4i/7996Awya+/poYYH3hgyjKDmMFVQF3KsM54vKsJtwFvwWHOP3+j4Imyuc/CcCx0rHSyCCwPI4q6djWrUycoSIJwQlTVr2/WoUPq2D2ItU6dUlaadO6QzUFH/dVXKVGxPyEbAd5KRTkWKS8AqI8g4G0fq5aH4+GYmzVLuYCwetAGWF2wbFSpElRMQl1ikei8o0IwLxx+eMqq4vHbpTOfPj1V5q/vnnumXC/hduP4cNPhfsONlwmGoSN8022D/XE9cgv7PPvs7PcrFie2zX3p3WT+3kDY5XRvCBFXJFiESIO3AITB708wrncL0enT+dI5MLIIsCDQuQ0dmhInfMcnBMyrr6Y6PW+58WxuaHJuhy2PH59a4mLICfY/aVIqfqFbt+zHScLKgEssepw5QadI2+27b/aOGFhHyPG5FyxYvBAECJOwuAMsDbjCcJ34beEOGz06ZSHwMSyk229Pfb4llE4+DaPHEMVf3913N9thh6AwBKILQcD5ZXJP+W0gLHDxbQnpjpkyhryH8fcGxy1EUUWCRZQosChANPg1ig8O3W671BJwI9HhercQMSG4g4gdiHZedNiY+9Ml3qrDFoKChDdl3AG5hc6VCejSHSeJGJz8kOkYMsUNZSoPg5UFd9VFF6Xa/4YbUu4PEoGkW5OqVVMupChYLEi5AevI1hySzv7SiSwhigoSLKJEQWAjooWgzXRWFKBjxIS+444bBQ7QER1yyEa3EKMz5s5NveFH33KxchDMSIxFNCEQfIxMQYIlBhFFIGZu4TgI+Ex3nKRGjYKKeSTTqKRM5bmJocAqwVBzLEK4ho48MuVmIhFzszUh9ibd3yJwT+VklcJaRMLSsiUurLzAvcG9GnVFClGUkGARJYratc2YewtXDrER6UCMEIex335mDRoEhQH77JMSMd9+mwpaxeISjr3gDRYRwGd0EFsT3Cp0/Lh6coI3e87jl19S4q2gwGKDtYSRPwi/MKxTzuc+joJjoDNlMr/oyBo6V6woBODSsSN2iKnhukStGNF9FRYIXlw5CNp0nT/3DkPhOb9M1hOsT1jraPe8iMstgXsDiEsSoqgiwSJKFHR0DIelk2QET7RzR2RQTkdCvairAhcJIuW//02N9GDkULgOgoXYFawBjMoIW3GIv2DUC8NNMw1N3hKIT6CjfPnljTEiQGfPPsMBtHSmDCHmM0amhOdHQTgg6NhOXi0A7J82Yfgxoi0M65TzuRcsiD0sVLRlWDjRPsQBMSqI+CDvaqGtObZwu3INGe20NSDmhHYjJoR7ICyUsJjgskKQHHpoUJgG3IHcQ+m2wbl88UWwUoDk5d4QIq5IsIgSB0NPeXOngyH2AdcNb/GXXpoSKQTVMuTTz70SBlM+o0kQNMS38LYfBtfQKaeYHX10am4Mts2EXMRZ4GJheC9v4FFrQkHAWzvzhzA6hJFFDKtm37h8Xnxx0+BdRqPgnmL4K+2Am4WhxQxzZm4WRvDkdbgrgoI5VbBEsA0mtmObLFmnnM+9yCMW5LzzUu4Vf8zUZ4guedqRGCFA3BxxRGpuFM7znntS2+LYuZbgh60XJhzTccelhqmzf64tbcdoHSxF3Edhq1sU7hFGRWHpC2+DNqItGL5d0OT13hAijkiwiBIHHQbxD1hA6OwIwOUNnTdeOiMe4EwE5kemRKEzYu4Lhu1GXUZAZ8zQWyYcIzDz2WdT+6pQITU3CZ1Spm1vCZwXw4aZRI0YmjffTFkusAggAqLHyjEQWMu8IXzGhGV+7pXbbktNSBa2HuUW3uSZW4TOkABlOmWWrFPurSse2pJyhlJjUaH+woWbHgNWIWaTRRAQJ8LxsmSEEIKBTrewxGAYjofj4vr6eWcQpwyJJk+MTTSmKQrC7d57U4IWNw3zoSC6/vOfVFlB4+8NrIeIl/C9wT1ZGDFVQhQ0pVavXl3IP29REklEeo3wOnm/znLDhg1ZZT7PMpqfnHzlPxzzRq7JodcQQrgJ7Ji47oILciOW1F0UNEOHDk2+BO1mpUuXdqlUUl1G8yzDefBlnnAeoutxonw0CC3EyKgvOYQsLEIIUcxJ6n73lwHff5/Ke4gFYtZe+g9iiYSIMxIsQghRzMF1RmzWP/6RilHCRUgMCxYVAsGZnj88y68QcUSCRQghijmMTCLQnEBlAqmJqyJWi1FtxLUQiFsYcVVCFCSKYRGFArEnYcLr5P26j1HxZdG4lXB+28awFMTPJL4+ZSFyh7qLgkYxLNlRDIsQ+YYHdEE9pP22wkkIIURukGARwpFOTJAKm3T7TJeEEKJkI8EiRJEQBFEBkykJIUTxRIJFiGKFBIwQongiwSKKMdHOO1MqzqQ732gSQoj4I8EiRIknnYgpyCSEEFuOBIsQopBJJ2LikIQQRQkJFiFECSWdiIkmofYQcUGCRQghMhLurLd12hLSbS+3SYh4IMEihBBFgnRiIrdJiKKPBIsQQgghYo8EixBCCCFijwSLEEIIIWKPBIsQQgghYo8EixBCCCFijwSLEEIIIWKPBIsQQgghYo8EixBCCCFijwSLEEIIIWKPBIsQQgghYo8EixBCCCFijwSLEEIIIWKPBIsQQgghYo8EixBCCCFijwSLEEIIIWKPBIsQQgghYk+pRJIgL0SBEb2twuvk/TrLDRs2ZJX5PMtoftKkSda2bVv3PSGEKA4MHz7cmjZtaqVLl3apVKlSm+RZhvPgyzzhPETXiwojR44McpsiC4sQMWTx4sV2zjnnWN++fW3VqlVBqRBClFwkWESJZNasWda/f3879thjrXXr1taxY0e78cYbbfTo0c6aI4QQIl5IsIgSxw8//GBnnnmmvfHGG9awYUPr1auXHXnkkTZq1Cjr3bu3Pfnkk7Z+/fqgtogDXBuE5bvvvhuUFB1kLROiYJBgESWK+fPn28MPP2w77LCDPfvssy5/8cUX2w033GD//e9/rVu3bjZ48GD74osvgm8IIYSIAxIsokQxY8YMGz9+vB1++OG22267BaUptttuOzv33HOtZs2a9uWXX+ptWAghYoQEiyiRrFmzJm2sSq1ataxnz5625557Zvuc+h9//LFzJfmYl379+rlYmDC4LPgct9Mnn3ySVb9Lly7OorN69eqg5kZ+++03u+aaa+yggw7K2u7s2bODT3OGkVSIsEsvvdRtg5FUN910k/3yyy+buCKmTZtm3bt3T+ue8G6Xhx56KChJQTt899131qdPn6ztX3fddTZx4kS3b4/f9oABA+zTTz+1Hj162PHHH+/agvxFF11kS5YsCWqn+Ouvv5xLjkQ+ij+mCy64wK3ffvvtbj3qGuI60G60H5+zv5deeslWrlwZ1MiMd9lw3lwLzo1z9O0YvcaAy/Drr792bU499sm15pp7d6LfbqdOnWzs2LH20UcfWbt27bLaPuwq+vbbb933ad+ffvrJfR8WLVpkjz32mLt/2AdL1ikPE94W18G3BdvjGCdMmBDUFKLoUuZfSYK8ENuEcKfn8yyjeR7SDRo0cGX5pXz58q5zpxOtUaOGNW7c2MqUKRN8alauXDnbZ599XCIPK1assHvvvdeeeOIJa9asmes06tata5999plzHR1wwAFWvXp1V/fXX3+1oUOHun1gpWnTpo3tt99+9scff9j//vc/t03WGZ4IHMcVV1zhOpkjjjjCDjzwQCcEcEvNmzfPmjRpYocddpiVLVvW1U/Hjz/+aFdddZWzHrEN6s+ZM8eeeuopmzt3brZt0LF9+OGHVrt27U22y3fee+89d3wcB9D5Pv3003bXXXc5y1PXrl1dG3z//ff2zjvvOGFXr149V9dve+rUqe5c2Xb9+vWtc+fOTjh89dVXrnNHFHroSJ955hk74YQT7OCDD95kKGbFihVd+e67757VqSOc9thjD9t+++1dHd+GkydPdvtCFKxdu9befPNNGzdunLsGlStXdnXTgXhATCBAOP86depY+/bt3Wfs85tvvsl2jWmTQYMG2Z133unahPuhZcuWtmDBAnvxxRfd/UQbcv677rqrOx7uC4auIoY4np133tmJYPbLcdNe3GeNGjWyQw45xLUR7ch5cVxso0OHDlalShV7++23XVvuv//+Wcfkz4FtcQ7cX9SvVKmSax/uEa4prlARL/jd8izyw5RzkyCch3AeoutFBZ5DGUl2BEIUOMm38mwp+ZDPSuvWrUskOxSXkg/tRPJhm0h2aInkAzuxbNmyxNKlSxN///13IvnGnUiKlESyI0gkO+/EsGHDgq1vGcm39sQxxxyTSD7wE926dUs8/vjjiUmTJrnjSkeyY04ceuihiWSn4s7Fk+wc3HZuu+22xOrVq10Zddlu7969E/Pnz3dl8OeffyZOO+20RLLDTSxcuNCVcY6XXHJJItmxJJICwJUBbZTslBLJDiZx8803u7bJBNtIduCJpJBw5+XhODlejju8jWQn6I453XZHjhzpjn3AgAFBScIdF9t45ZVXsrUP16NXr15u3xwD+G1zPsOHD8/WVlw7zufhhx/OKmfJOtv/+eefXVkm/LHRvmG4N2jrpOBJTJkyJSjN3ob9+/fPeG2B++zss892xz5mzJigNPs2wtc4KT7cPh999NFs2+W+vfrqqxMnnXRSYtasWUHpxu1H29yXs332w/481KN+9N6gzWhbyq+99trE8uXLXXl4W7RRuI25drTdf//7X1cm4gW/DX5P3Ms877iW/Ka4n3ge8lzkfuA5yfPSPzu597hnfOJah1NRZcSIERmTXEKixMHb8PPPP++CbZM/emc5OfXUU90Q56gbIfnQcK4g3rCTnUG2t5ZddtnFWSmwiGBdCHP++efbTjvtFKyZy/PWnXwYWfJh5MqmT59uyQ7SuVGSHYorA96OibHBipATvIUzFJtRTvvuu29Qmnq74jyxruQXrBS4drCS8LYetkRhWcDVkRQJm7wRHXfccc4VEW6rvffe2x0Pk0L5tqJtcZVgzcLSlR9wn+A2wo0XPlfaEGsL14eJubA05USLFi2cFcTjt4HFA/caFhTAwsQ9g6Un3CZYP7CQYO1I5/rLBK4brp+3ugGWEqwo0XuDNsVCQzluOq5/GLbFMfu2Z8l9t+OOO9rMmTNdmRBFFQkWUSLBNE7cxAcffGDJN9CsGAnmZkm+uWZ1TiwRFrh56PyII/AJAfPqq6+6jjf5puvqe6IuHDo23Bth6GxwA+A2CHd8eYFjQ3ThMsnvNjLBOTG7MHEdjJ4Knzvpvvvuc2666LnT8YbFCuC+QfThKvPxFL///rtz2eB+8e6dvML2cPc0b948KNkI5Ygk3G1//vlnUJo32AbCFLM9LjoP7hwERTiGhUScUl5J117+3kCERq8r67Qln0cFS7pt4QatUKFCsCZE0UWCRZRoePgzWgjBwrwsxEjw5ooFZn1oLhY6DuZoSZcI8OTtOr9gwdhSiEkpLLBcMHoq3bmT8L/nBJ0oloqqVau6+BfadsSIEW5kFhaALaFatWpuO+nIVJ4XiGlBFG4IgrCxoNxzzz0uHoUYEgJcBw4c6BKWkoLEx6hE2VxMjhDFFQkWUWLAxUFAIgGtzMcShQBFXAuY/HFVhC0HWEGwyFx44YWbJD8UOq94K0x+3/7D4GoqLDi3s846K+25k3CD5AYCphEnuLAIQsY9hLtjSwOpcbFFrTwebynbEnB5ca28ywarzpAhQ5zIZdQS7jLcNCTETUGS6boW5vUWIq5IsIgSAx2OH4GTKRKdjomEBYA3alxHdNh0rrmJg8gLzLLLmzIjSMLWnLzANjje6BDjTGBRyq3rCBcW1h/iN3CrbCmcK6NdcDHR4bNd3GxRV1leYJQSrpF0w3Ypp12Ij8mvBYpt4LpCVDGyB4gFweKC+Aq7X2h/b4XZUrBq0V7EOEXvDdYp5/MtiVESoqghwSJKDHTUDMulg3/wwQc3meuEzoYhpHSoBGASV4FgoVMlVuSFF15wHZiH+u+//74bTpqfjgqxgasJqw+CyMO2iJmhs80JOixiJxAA4fk76DwZzhrdBi4GhiFjJQhbHwgSZRh2GIQE8SXEazBEOjz3B9vHdfbyyy+7z3NLq1at3JDw5557zgUiIzjyQtSSQvuxDY4jHM/B8THsPN1Q6kzQJsSqePw2hg0b5mJhfBC1dzMx5NmLCd8eDPXOBMHcub1PuK4ELkfvDWCdcj6XYBElCc3DIrY5POw9Ps8ymi+IeVh4S8ZiwjT8r732mnNP8AaNUGHisLfeesu9OTOvCXEpvEHjIiLgks6Ielhn6DT4z6HXX3/duYvo0LDg+HlYGMURdQ8gIBhVc9RRRznhQCAknSCdIoIDKwYCg+2yLzo3OiQEEyIrHX4bjGRiMjWsQHS8iCsCgulQw9sgAHPZsmVuvhTmkKE+He/999/vYkoAEUBAMeDuoe2Z+4NJ0ajP2z3bZy4S9k3Hyfwyfh4W2sN/PwqdPRYKgm0Rj9HRMZkgboT5ULyliwnoiD1iewgwzp9jRIT680fEIOb+8Y9/bDbGiG0jOhErCAGuL9vgHkFYIbC4H7xgQcRynRCriBnun0cffdSNMKOtaAdG6oSvP2KS+4J9cP4cO9eX/RLXE73GtCftyAgn7lPuDQKgOUf2hcWIv5PwVh9/Dum2lZvrIrYdmoclO5ms31Dm6quv/hdvSEpKBZl4Y8+0Tt6v+3y4LFMdRMOWvlHyI0aAIBroFBgSy1s4LgU6prPPPtt1cARyeqhHwCj7pqNFYLBEPBF4iTjxbpa8CBags2ViNM4NCwedElYIZljFqkNczeYEC3DcxE/QESJCEBQMz73++uvd9sKdmD9/7+pBBNDJH3PMMW4oNscY7tgQExwPFic6zc8//9x1vmyTETJnnHFGlksnNx0j26NTpw0J2M1t/It3zXF8iBbOAZEItCHDeRExbBcBBsQWXX755dmuZTp8Z8/Q6yuvvNJ9n9FjCBHiU2699dZsx8k1wWqDGORYaA+sZVwz2orryLExcgtod9qEa4/gpQ04Xtohk8gA7hEmAqScdudaEbvCEHyuLdfdI8FSdOGZgaAmxi5d8s9EUnS9OKaFCxcGLbMppZI/8pwd30LkER7GYcLr5P06S940fZlPlPlyn+eBz9wfInfQUTFTKuKEKdu3JFakoOB6EkNEp86w6PwEKxc0cWwnUXJAZCMmEbIkXirC+XDyZeDLPOE8RNeLCrjkM6EYFiHEVgMrDe4vYmO8i0UIIXKDBIsQotDBVXXLLbc4txPuCmJXiuoboBBi2yDBIoQodIilIS6EuI7bbrutQCbLE0KULBTDIgoFYhXChNfJ+3WWimERQpRUFMOSHcWwCCGEEKJII8EihBBCiNgjwSKEEEKI2CPBIoQQQojYUypBVKMQBUz0tgqvk/frLMNBt9FA23CekSbMMCqEEMUF/n6BmakzBd36ZTgPvswTzkN0vajA7NGZkIVFCCGEELFHgkUIIYQQsUeCRQghhBCxR4JFCCGEELFHgkUIIYQQsUeCRQghhBCxR4JFCCGEELFH87CIQiF6W4XXyft1ln6+lXDez70SzmseFiFEccPPw/LWW2/ZnDlzXBlzqDDnis/7OVXCeQjno2zus63NDjvsYA0aNLCWLVta7dq1g9L0bG4eFgkWUShEb6vwOnm/ztILk3Dei5RwXoJFCFHc8ILlkUcesdNOO82VZZo4zicI5yGch+j6tmTatGk2Y8YMW7x4sXXp0sUaNmwYfLIpmjhOCCGEENuExo0b22GHHWZVq1a1jz76yP7888/gk7whwSKEEEKIQqd9+/ZWvXp1GzVqVFCSNyRYhBBCCLFVIJZl5syZwVrekGARQgghxFYB9xCxLPlBgkUIIYQQsUeCRQghhBCxR4JFCCGEELFHgkUIIYQQsUeCRQghhBCxR4JFCCGEELFHgkUIIYQQsUeCRQghhBCxR4JFCCGEELFHgkWIIsLatWtt1apVwZoQQpQsJFhEiYIpoc855xxr3br1Jumkk05yf/E+e/bsoHZ8WLZsmV199dV27rnnxvL4hBCisCnV4fwXEnvvVtPuvryDrVi91i696xObt2h58HHuOOfYfe2s7vsEayn+XrbaXv14vH3x4x/J7a2wRCJh1apUsP33rGNnHL237VK3WlBzIwsWr9js/iuUL2u71t/BTu26p7VtUd9Kly4VfGK2YuVau2HAFzZ28nzbrlI5u+fKjta88U7BpxtZsWqtDflqsn34zRSbMXeJbdiQsCqVy9sejWvYWcfsY3vtWtNKbdysyCdc7zDhdfJ+neWGDRuyynyeZTQ/adIka9u2rftefkGwXHHFFTZ37lzr2rWrVaxY0ZWvWbPGfvjhB5swYYLVqFHD/u///s/atGnjPosDK1assDvuuMP++usv69evn+24447BJ0KIoszw4cOtadOm7mXptNNOc2WlS5d2qVSyM/LLcIJwHsJ5iK7HiWeffdauu+66YC07I0eODHKbUigWlm9Gz7AzbnrHXvlovM1duNx1OoCI+d8Pv9v5t71vT7/9s61bt8GV55bVa9bZ+KkL7JaBX9l1D/zPlq1YE3ySO379faH1unWIPfb6KPtjzt/JTjB1XGxnxLg59o97PrV+g4Y5USOKN7Vq1bKzzz7bLrzwQpcuu+wye+655+zee++1lStX2htvvOFEQlyoXLmy3Xnnnfboo49KrAgh8sStX8yyZg+NsQMHjbeJCza6lfNavq0p07hVj3/tvON21unAxlaxQllrULuqs14c1qphVlr490qb/1fq4X3iEXtYjyN2z/Z5i91rWfWqqTfVoSOnW78nh9mqNeudwmtSbwc7vmMzO7x1Q1u1ep3bDkLhl8nzrWyZUrZv01rJeu6rTih88M0UW75yrVWtUsEuPLGldTqosdvHIfvVt8oVy9vMeUtt/foNNmfBMvtr6Wo7cJ+6ztKyNil+Pvv+d2fNKV+ujHU+uLHVrF45teEkiJXrH/zCFv2davw6NavYUYfsakcfupv7PttbnzyuabMW24LFK+2gfeq5clH4eEELPs8yml+0aJH7a/ItgRiQjz76yOXDFhbgfq1du7b9/vvvNm7cODvssMOsevXqwadCCFHwzJgxw1l1f/zxR9tnn5SngmfR5lK4jiecB7/+9fSl1u/rlBt5VbKfnL1sjXVuUs2+m7UsT+Xlkv11QfHzzz/bIYccEqxlZ86cOUFuU7JZWHC5IAyOOHCXbKlWUtB49mlWc5PPESWwKClsnnlnjBMPNNY5x+5jT956tJ15zD52XPtmdv+1na3/1Z2cGKEDeu2TCTbx9wXuu1EqJo+lXasGWfs48uAmdkOvg+3eKzs6lw/8OHa2/bkwZ/cVlhksOkuWrXbrbOvZ27vbRae0sqPa7Wq3X3yYDUoeZ72dt3efYwX6avQMlxcli/Lly1u1apu6K2HWrFnOHdOxY0cX83LmmWfaxx9/7NxJUaiLRaRLly6ubo8ePeyll16y1atT92AYhNhjjz22SV0sPR6EVt++fV38DW6tJUuW2EUXXeQS+TAcz+233+62M3PmzKA0Vc7xctzsh/PgfDhWIUTxZNpf2Z85M/5eY8vXbshzeRwoUJfQj+Pm2PQ/Uw/Pti3qWc+ueyWFi1vNYt9mO1uPjru7PJYUYknyQtNGO9oeQWzKyqQQWbJ00w4gym9/LHIWHWjacEcnVMqWzX7qWJbOPb6FlS1T2tat3+COa/Xa9cGnoqSAGJgyZYqzvFSoUCEoNRff0qtXL+dvPuaYY1yeOjfffLMNHjzY1q/feK+MGTPG+vTpY5999pm1b9/eevfubXXr1rX+/fs7ERN2NU2dOtXVfe2117LqNmzY0AYMGGB33313RrdU1apV7YADDnCWICxCYebNm2c//fST7b///s71BWzn3//+t916663ubY79dO7c2T7//HPnDuM4hBDFjzb1qlj1SmWDNbMDk+s7VS6b5/I4UGCCBes9ggXLCdYVXDlRUeDBcrLD9qnOAFfN0uW5j0UpX7aMVQksLOvXbbA1uRAVoyfOde4owIJE8G86Wu1Ry+rWrOLyv89anOUGE8UfgnoxzSIqRo0aZUcffbTVqVPHfbZw4UIbNGiQtWjRwlk+rrrqKrv44oudVYRROy+++KITDoC144knnrBy5crZ448/bjfeeKOLkXnwwQft8ssvt/fff9+++eYbVxerydNPP+3iU4if8XXvv/9+lw/XTcehhx5q2223nY0YMcL97jzjx493I4k6dOjgjgMQT59++qndddddbvvsh308+eSTbrj0Cy+8kNZSJIQo2uyxU0X7/vw9bfh5e9rPffa22zrUy1d5HCgwwbJy1dqs0T3VqpR3FotM4GKqWzPlfkEUzF+ce2EwN7mPSdMXuXylimWtaiB8NgcBtoD1hNFAmahWpaI1DtxbBAjPnrfU5UXxY+zYsdapUyfnGiExIuiEE06wL774womRnj17ZvmAsVYgYo499ths7qIyZcq4bWBp8YJl8uTJTkBghdltt91cGVCXmJlmzZo5/y0WGep+9dVXzhVUv379oGbK93zwwQdnq5uOevXqOZ83vu+lS1P3KuKDdb7LyAPgM1xBWGQOPPDArPOCXXbZxcXqTJw40VmXhBDFE6wklcpt2uXntXxbUmBHw5BoAl6hfLmkkNiuvMung8elD2gl3oUYk5zgBXLqzMUuoHf2/GWubJ+mO1vDzQgjYLizt5RUKF/Gtt/ccSUPyR8XbqFVuTguUTSpWbOmi+XANUIingMQK7h7wu4gLBbAcGgvcHw6/fTTXQzKggWpWCxiRtatW+cEQ1gYwM477+wsNNdee60TMLhhcNXcd999m2y3W7du9ttvv9nff//tREg6sMy0a9cum1to/vz5TmAhTHbaKeU65dimT59uQ4cOdeIkvB/qvfrqq07ULF+et+kMhBBiaxIv+RQCa80p175lHXu/6NIRF7zohkOPm+JjUarbJf9vf2c1ESKvRIc1X3/99daqVSv78MMP3RwtURAHJ598cpbAiaa99947qJmC+rmle/fuabdJQlAgbjLBMSNMvFuIeWQ4ftxFUcG07777pt0HiQDdKlVS7lAhhIgjRa63R6Aw6mjA9Ucaw7GFKAgIRMWN8+uvvzrREo4J8RDX4gVONBEvEgYrS27BSpJumyTEjI9DSQfCi+Ba3EDE2nz33Xe21157OVdPlF133dVZj9Lth1gcrE5CCBFXCkywVK5QLikgUm+Va9ausyWbCaSlK/CTtpUrW9oNp47C0OfLe7a2m88/xKWDW6QCf3DVrE5uH7dTbqhcqVzWfCyr16zfbIAvfZQ/LoQRQ6tFyYF5AbBYfPDBB9mG+jZq1Mi5bhgplE7IhCEWpWzZsi5GJlqXGJEbbrjBBeAS4OrrDhs2LN8Br4iZww8/3LmFmCGSJW4fRhF5dthhBydG+Dyd9UgIIYoCBSZYKlVEsKQsHn8vW2MzguHN6fhr6So3Ay4gJmrusKn5PDoPS5+TWlmNHSq5zz4ZPs2mzvzL5XNDozqpQEnEzsRpC10+Hcx4O3t+KniRkUR1g3lZRMnAW1mILfnkk0+yBAcipkmTJvb666/b6NGjXZkHAcAQZGJHgEBbYkOGDBli06ZNc2XAKCRiSL788ktr3ry5m+/F12UED8OLwwKHeJKHH344V8ONd999d2dRYWpvpu5nm2EQLIgY4lgYDRQeKs1xMRqJyfTICyFEXCkwwYK7/IC96ji/OQ/ez76blnHq/eE/zXSz58Luu9TYbCCsp36tqk64wOKk4Hl36KTkftxqjrTco5abxReGJffNCKB08D9E02alRhTtUi/5VhqaKVeUDJgLhdE0b731VlYgK5aQa665xk36dumll7oJ3BiyzBBhRhMx9NiP0sGycd5557lA2fPPP9/VoS5DocnjVsIF5OtSTgzKbbfdZldeeaWry9DqU045xd57772sYN7NwfeJdWEoM6OGGD0Uht8k22Pf/OUAbqGHHnrIBg4c6NxB/G8SQ7pzsh4JIcS2pEBjWBAsftTO8J9n2csfjdtEVIz5bZ699GFqCCgz1jLTbG5AEHU/rGmWiGA22kyz5EZp1mhH22e3lH+eIdGPvjZqEzGFRWjgayOdFQZ3EMdVoVzmYEdRPEFEMLyZ6aHffvvtrCHFDHt+/vnnXafP5HHMX/Ltt986IcB8LFhgPC1btnRlDHnGokJd4ksQJQT3hgNy+R5zvDCDLQGz1GUIMu4p5mjJzR8wIkgIsvWjhtIF/FLGJHfMbIsbiT8fw9rCaKgHHnjAiazNBfcKIcS2Jtu/NRPvkY7/e+Ib96/L8K+LDnX/7ZMJ/kvozkHDsqbnb1y3mnU9ZNfkQ7K0fTdmlptcjjgRPmPq/jOO3seJEQj/WzPupYdvPNJ2iriLnnxzdFIIpYaZHtqqgf3zgnZOYOT0b83+v4T89Pz8l1Dngxq7OWE4pm+Tx+aHVzN1/zVnHZhx4juRM9G39fA6eb/OEleEL/N5ltF8QfxbsxBCxAn9W3N2tuq/NR++f0O75cJDnZuHzmbqrMXOcvHgiz/a97/MTnY8CTfXyend9ko7dX9OdG/fLGs2WoTGL5PmuXxO4Hr69z86OKECc+Yvs+fe+8XuffY7+3LEH06scIE7ttnFLj+ttcSKEEIIESMKpVdm+vvn7jjWTu26p9WqsV2W0iOQFUHAHw324n978iEKaie3hwUEmG7/lY/G52riOUC0PHlLN+tzcisXiOsniatSuby13quOPXhdZzciqXLFzMNIhRBCCLH1KZXADCJEARO9rcLr5P06S+/6Cee9Gyicl0tICFHckEsoO1vVJSSEEEIIUdBIsAghhBAi9kiwCCGEECL2SLAIIYQQIvZIsAghhBAi9kiwCCGEEGKrwP+j8f9m+UGCRQghhBBbBf4Jv0GDBsFa3pBgEUIIIUShw3+r8Y/y/N9afpBgEUIIIUShwT/ff/XVV/b3339bly5drHbt2sEneUMz3YpCIXpbhdfJ+3WWfkbbcN7PbhvOa6ZbIURxw890+9Zbb7l/iQdmqWWGW5/3s9aG8xDOR9ncZ1sbYlZwA2FZyUmsbG6mWwkWUShEb6vwOnm/ztILk3Dei5RwXoJFCFHc8IIlOh1/OM8ynAdf5gnnIbpeVNDU/EIIIYQo0kiwCCGEECL2SLAIIYQQIvZIsAghhBAi9kiwCCGEECL2SLAIIYQQIvZIsAghhBAi9kiwCCGEECL2SLAIIYQQIvZIsAghhBAi9kiwCCGEECL2SLAIIYQQIvZIsAghhBAi9kiwCCGEECL2SLAIIYQQIvZIsAghhBAi9kiwCCGEECL2SLAIkU/effdda926tY0aNSooMUskErZixQrbsGFDUFL4LF682M455xzr27evrVq1KijNzLY4RvbFPtm3EELkBwkWUaLwnTtCY3MJMZIfvvzyS+vYsaO98MILQUn+oIP/4Ycf7Nprr3Xb45iOPfZYe+SRR2z27NlBrfxRUMeYF9gX+2TfcWDRokX22GOPuTalbdu2bWuXXnqpfffdd1tVyAkhco8EiyiR1KxZ084880zr3bt32tSwYcOgZt6oVKmSlS9f3mrUqBGUmLN6YP1AKCGYcmL9+vX25JNP2sUXX2xjxoyxQw891B1T06ZN7cUXX7QzzjjDiZn8ku4YC5sqVapY1apVrVq1akHJtoO269mzpz3zzDNWt25d69WrlxMukyZNcqKFtucabA3yem8IUZIplZCNVhQC0dsqvE7er7PkjdaX+TzLaJ4OhTfhLYFO4YorrnD5Bx54wHbYYQeXzw9YYW6//XZ74oknrFWrVkHpptAp3XHHHTZz5sxc7XP48OF21VVX2ZFHHmnXX3+9bbfddsEn5tqAsrJly1r//v2tfv36WedEns6vYsWKQW0R5ffff3dtC//6179sn332sVKlSrn15cuX27///W/75JNP3PXq1KmTKy9M8npviOIHv3deRkqXLu0S92M0zzKcB1/mCechul5UGDlyZJDbFFlYhIgZ/GDXrVtnxxxzTDaxAjzYeBufOnVqttgZkTNYTd566y3nUsN6te+++2Z7qNPWF1xwgbO6fPjhhy7mRggRHyRYhMiB1atX20svvWRHH320i3fAlcRbOKIiCiLCx8B4c3+7du3so48+srFjx7q39tya/9esWRPkstOiRQvnItp+++2Dko3MmTPH+vXr5+JFDjroIOfimDBhQvBpivAxeqZNm2bdu3d3ZbhM+vTp477PdrDkEPMRhnrUZ9u0TY8ePdw2Wb733nubHDv1+Twssh566KGM23j//fc3cctgbRs/frw7J39snOvkyZPt6quvzjHoeMmSJfbLL7/Ynnvuafvvv39Qmh3cZHvssYdNmTLFFixYEJSmYoqIb/HtQiKfKebFx8h06dLFnRNL1n07bum9IURJpMy/sIsKsQ2hI/L4PMtonod9gwYNXFl+oaOgg4CuXbvm6D7hLfvuu++25557zurUqeM6WOIwWMeUu3btWlfGZ4BgoMM+/PDDXcfH2zp5Oj/cODfffLN16NDBlZcpU8Z9Jwpv/V988YWzouy+++620047ZbME4DagE2zcuLFb9+dEx82+MRuzD2JVEB+jR4+2gw8+2MWQQPgY2T7QSWJV+Pzzz11gbPPmzV2nvHTpUncs48aNc9uoXLmyq//rr786UfHxxx87NwsdL9v67bff3HY4hpYtW7qlrz906NBsbcWxIWC++eYbmzhxottGs2bNnCjhOOrVq+fWPT/++KNz58yYMcOOOOIIO/DAA933Bg0aZH/88Yc1adLEDjvsMNfO6fjzzz/tzTffdNeF76dr/3LlyrnPTj311Kx4G4TT008/bXfddZe7XxCuWGdwz73yyiuuzn777Zd1rlhwcNFxvrj1OC8YMmSIE0y0I9ac/NwbovjB/YxQ5jee2wThPITzEF0vKvB8yoQsLKJE4t9o6fijKWx5QJTQKdNJ0WlddtllduONN9rLL7/sOr7NQafD2zzbRHQgGIh1oXMj6DUTvP1jQaGTP+uss5ybgmOaP39+lohLB8LlpptuskcffdS5PO6//3678sornfAheDc37Lbbbvbss8+62BzO9amnnrLzzjvPCQuOIbr/448/3rUFQuKGG25wQo5zJDgYkZMTCEKEDaOI2AZtO3DgQKtevboNGzbMVq5c6ephHWHbQKwHcR+c4+OPP+5GUuWGv/76yz0MuRaba/8ouOief/55ZyXx94BvGwQJy++//z6obU6oINwQOFyPCy+80F0Lzo12RADm994QoiQjwSJKJJsbJeRHCGE9oSOi82RkjrcuQK1atVyMSWFAZ8b+6PTpEOn4ERBHHXWUEy+Z3BBYRNq0aZPtDYyYF8DFkRsQSwTveug8TzzxRGfpoONetmxZ8EmK9u3bW4UKFYK1VLsgshAiI0aMCEozQ/2zzz47W9vS/nTmWCpwx8H06dOd6KINwu4crBremlUYcA98+umnziISvQco4x7i/kCEUBe8yArDtcCFhVtocwHaQojMSLCIEonvKHn7jSbecoFRI5j9qYvA2ZrQwe26665255132meffebmX0EgIV5wN/BWH43xoPMuDDMwb/+4W2bNmuWsFDmBKwe3D26aTHE4nnTHTBnurDBYiRBBuJ22prvE3wOcf+3atYPSjXCuiCvqUBcQcYguLCrEqeDewjrG0G4sKlxXIUTekWARIgewOGzLocK81ROvQbgZMRN77bXXJm6IwgQry4477ugEUlQkpQOBQ5wNddNZgraEdKIht2AJQUgRM5KTkIrCd4lviZJOXCFuHn74YTv99NNd3A3D0LEMMfcLLsaCbhMhSgoSLEJkgM6It3niHvLaweUX3sQHDx7sgmK9iyEMb+7nnnuuG6H0888/B6WFC+dOwDNtkRvrBvEmBPFSlzYsCHwgLYGz+QURhaWMIEdvDYmCO4e4E2JzcEN5sCylux6UpbM6ETh7ySWXuABkRpQxvwttQZzO//73v6CWECIvSLAIkQHenHlbJpZi7ty5QWnhQlArMRMffPBB2lgI8EGZ6YZVFwYIEFwyuD+wNOQEriNEXqNGjQosgBShhqWJWJzcWHnSgeWHieIYhZQpIHjhwoVu5BFuG4JhiVMhDojzTyeWKOMz6lAXtxVDtAlQRughUrBOMfLo1ltvdcfw9ddfbzUBLERxQoJFiAzgAsAVwxs0o1jojDwIGIap5gU6qZw6KiwABNriSmDqeB906sEywH6xOGSaS2RLYNhtWJwhDphsjVEvBxxwgIvDCINbKnxOuFsYzUPHTP2CAsHCUGIsT+GZMHGvMCoHkZETWHxOOOEEZ/1gbhniTsLQtsxajEDFhYNA4h5gqHG6e4A8ZXxGHepyXRhezkimn376KaiZwgst2jBqqcrNvSFESUfzsIhtTniorM+zjOYLch4WOmU6KNwqdIDRRMdDvASJt2jmHOHNGMsBJv177rnH5s2b51wCmeZh8XOc0DnRoRJ8iYWA7bHddBO/EYDKiBzO9bXXXrN33nnHdYAIBrZ73333udEyDDXm/294g/fnhEiIzkPij4dAYsRXuCzdPCy4S9gWdRAvDHHGWsDIlosuushZEcDPq8KSeVTo5Bm9NGDAgKzh2AwD9i6hTPOw0B6Ig7DlBsvRV1995Sw7fq4cRiJh8SAAGcHGRHe0Kf/7QxshXHKahwVwCzF/DUPVX331VWdtYR4ZtovbhnXalsnr/LEjcLgur7/+ujsH2oZjJ06Fe4X6nBf1udbcoxz/G2+84Y4TYYTVjPp8jqvIx+Lk5d4QxRPNw5Idfl+ZkIVFlEiIFWFuDTq8dMnHL/CWTUwDsQdMokYHTqfGnCNM9JUbeHAQcInlhKG+mWbJ9bBPts1xIBQQSuRZYmVgnhKGX0ff0guCk08+2Y1s4RyJpWF52mmnucnzEAxRGMXEqBhEDm3DueL6IM6moI+PIduMlqJNEBgIgl122cXNO5OXYc1sh3MjKJb5eGhbrgnbZVsIkPCxk6fM/9cPw81J5CmL1kc4MXzZB92yfSbjY94f5nHZe++9g5p5vzeEKMnozw9FoRC9rcLr5P06S96OfZnPs4zmeVPd0j8/FOnBEnD55Ze7jpNJ0XICq0tu/vhxa+CPnXlorrvuurSjeYSIK/rzw+xgtcyELCxCiCIBbhiCkRGvHuJCsEpgRiZmRmJFiOKLBIsQIvYQK8S09lh1mNwPtxiJPyDE5cJfJ/j/7BFCFE8kWIQQsQfLCX9LQIwJsTTErxAPQsAxMTPEGRH7I4QoviiGRRQK0dsqvE7er7P0sSrhvI9bCecVwyKEKG4ohiU7imERQgghRJFGgkUIIYQQsUeCRQghhBCxR4JFCCGEELFHgkUIIYQQsUeCRQghhBCxR4JFCCGEELFHgkUIIYQQsUeCRQghhBCxR4JFCCGEELFHgkUIIYQQsUeCRQghhBCxR4JFCCGEELFHgkUIIYQQsUeCRQghhBCxR4JFCCGEELFHgkUIIYQQsUeCRQghhBCxR4JFCCGEELFHgkUIIYQQsUeCRQghhBCxR4JFCCGEELFHgkUIIYQQsUeCRQghhBCxR4JFCCGEELFHgkUIIYQQsUeCRQghhBCxR4JFiCLCu+++a61bt7ZRo0YFJebylPGZEEIUZyRYRIli8eLFds4557hOPppOOukke+SRR2z27NlBbSGEEHFBgkWUSGrWrGlnnnmm9e7d26Wzzz7bKlWqZIMHD7Zzzz3Xfvjhh6CmEEKIOCDBIkoktWrVciLlwgsvdOmyyy6z5557zu69915buXKlvfHGG7ZixYqgthBCiG2NBIsQAaVKlbKDDjrI2rVrZxMmTLC5c+cGnwghhNjWSLAIEaJ8+fJWrVq1YC07s2bNsn79+lnHjh1dzAsupY8//tjWrFkT1NgIde+8807r0qWLq9ujRw976aWXbPXq1UGNFIlEwn7++We78cYbs7abqa4QQpRkJFiECEFQ7pQpU6xixYpWoUKFoNRcTEuvXr1s+PDhdswxx7g8dW6++WYX97J+/fqgptmYMWOsT58+9tlnn1n79u1djEzdunWtf//+TsR4VxNi5b333nMuqWnTptkJJ5zg6jZs2NAGDBhgd999t61atcrVFUKIko4EixBJNmzYYDNmzHCigqHCRx99tNWpU8d9tnDhQhs0aJC1aNHCWT6uuuoqu/jii+2xxx5zAbovvviijRs3ztVdsmSJPfHEE1auXDl7/PHHneUEQfLggw/a5Zdfbu+//7598803ru68efPsyy+/tO7du7vtE0dD3fvuu89OPvlk+/zzz23y5MmurhBClHQkWESJZOzYsdapU6esIc1t2rRxFo4vvvjCiZGePXu6mBb46aefnIg59thjs7mLypQp47aBpcULFgTGiBEjnBVmt912c2VA3a5du1qzZs2cCwiLDIG/CCSsNFWqVAlqpuo2bdrUWWLSuZuEEKIkIsEiSiTRYc3EjwBiBXdP2B00fvx4t7ziiiuyBI5Pp59+ui1atMgWLFjg6sycOdPWrVvnhIkXPJ6dd97ZWWiuvfZaJ0oAy87o0aOzxbCQbr/9dve5EEKIFBIsokQSHdZ8/fXXW6tWrezDDz9MOzqocuXKzk3jBU407b333kHNFNTPCawszzzzjF100UW2dOlSu+GGG2zgwIEuIaaEEEJsRIJFiCQ1atRwbpxff/3ViRYCYqMQ1+IFTjR16NAhqJUCK0tOTJ8+3d566y3r1q2bcw0deeSRzjVFaty4cVBLCCEESLAIEXDIIYc4K8sHH3zghiV7GjVq5OJJGCmUTsiEqV+/vpUtW9bFyETrMgIJKwoBuMSm/PXXXzZnzhzbb7/93HDqMOFRR0IIISRYhMjCW1mmTp1qn3zySZbgQMQ0adLEXn/9dRdvEgb3EUOQ58+f79YJtCUGZciQIW6osodYlaFDh7pRQc2bN3cChYTr6Lvvvss2q+6kSZPs+eefD9aEEEKABIsQIZg35YADDnCumt9//92VYTW55ppr3ERul156qfXt29cNWb7rrrvcaCKGKRODAlWrVrXzzjvP1q5da+eff76rQ12GQpPHrcRMuoC4OeKII5w4OuOMM+yee+5x87cQvxIO4hVCCCHBIkQ2EBwMb8ZV8/bbb2e5ZogrweqB4GDyuCeffNK+/fZbO+WUU9x8LFhgPC1btnRlDHnGokJd5nK57bbbXHCvD8hlOPR1113nRNDy5cvttddec0tGCBHTgmuJuWFyckMJIURJoFTyYainoShwordVeJ28X2eJu8SX+TzLaB5XSdu2bd33hBCiOMALEPMulS5d2iWmQ4jmWYbz4Ms84TxE14sKI0eODHKbIguLEEIIIWKPBIsQQgghYo8EixBCCCFijwSLEEIIIWKPBIsQQgghYo8EixBCCCFijwSLEEIIIWKPBIsQQgghYo8EixBCCCFijwSLEEIIIWKPBIsQQgghYo8EixBCCCFijwSLEEIIIWKPBIsQQgghYo8EixBCCCFijwSLEEIIIWKPBIsQQgghYo8EixBCCCFijwSLEEIIIWKPBIsQQgghYo8EixBCCCFijwSLEEIIIWKPBIsQQgghYo8EixBCCCFijwSLEEIIIWKPBIsQQgghYo8EixBCCCFijwSLEEIIIWKPBIsQQgghYo8EixBCCCFijwSLEEIIIWKPBIsQBcyqVats7dq1wZoQQoiCQIJFlCgWL15s55xzjrVu3XqTdNJJJ9kjjzxis2fPDmrnHb577rnn2tVXX23Lli0LSoUQQmwpEiyiRFKzZk0788wzrXfv3i6dffbZVqlSJRs8eLATHD/88ENQM29UrFjRdthhB6tRo4aVLVs2KC08Ro0a5cTWu+++G5QIIUTxRIJFlEhq1arlRMqFF17o0mWXXWbPPfec3XvvvbZy5Up74403bMWKFUHt3LPjjjvao48+arfeeqsTL0IIIQoGCRYhAkqVKmUHHXSQtWvXziZMmGBz584NPhFCCLGtkWARIkT58uWtWrVqwVp2Zs2aZf369bOOHTs6NwwupY8//tjWrFkT1NgYI9O3b18XfBtm0aJF9thjj1mXLl3c93v06GEvvfSSs+hEYV933nnnJnVXr17tPveuoAsuuMCt33777XINCSGKNRIsQoRAcEyZMsW5cypUqBCUmotp6dWrlw0fPtyOOeYYl6fOzTff7OJe1q9fH9RMz9SpU61Pnz722muvWfv27V3cTMOGDW3AgAF29913Z3M/jRkzxtX97LPPsurWrVvX+vfv70QMdRs3bmwDBw60q666yn0H8cQ6okUIIYojEixCJNmwYYPNmDHDiQKsF0cffbTVqVPHfbZw4UIbNGiQtWjRwlk5EAkXX3yxs5YQoPviiy/auHHjXN10YGl5+umnrXLlyi5O5sYbb3RxM/fff7/Lv//++/bNN9+4ukuWLLEnnnjCypUrZ48//nhW3QcffNAuv/zyrLrVq1e3Nm3a2B577OG+h4BhHWEjhBDFEQkWUSIZO3asderUyVkkSHT2J5xwgn3xxRdOjPTs2dPFtMBPP/3kRMyxxx6bzV1UpkwZtw0sLZsTLJMnT7avvvrKuXfq168flKZiZg4++GBr1qyZ/fzzz85KQ90RI0Y4K85uu+0W1Eztq2vXrtnqCiFESUKCRZRIosOaiUsBxArunrA7aPz48W55xRVXZAkcn04//XQXm7JgwQJXJx24g3Dj3HfffZt8v1u3bvbbb7/Z33//7Sabmzlzpq1bt84JEy+YPDvvvLOz8Fx77bVOwAghRElCgkWUSKLDmq+//npr1aqVffjhh2lHB+HOOfnkk7METjTtvffeQc3MdO/ePe13SQceeGA2EcL+hBBCbESCRYgkTPSGG+bXX391oiWRSASfbIS4Fi9woqlDhw5BrcwwXDrdd0mIGeJWPFhZhBBCbESCRYiAQw45xFlZPvjgAzes2NOoUSPn0mGkUDohkxPErTDr7bBhw7INgU6Hr0uMTXRfjGC64YYbXABuTtsRQojihgSLEAHeykLMySeffJIlGBAxTZo0sddff91Gjx7tyjy4jxiaPH/+/KBkUwieJV6FYcqff/55NiGyfPlye/jhh90+wdcdMmSITZs2zZUBo5iGDh1qX375pTVv3tzNFxOG7QghRHGmzL+SBHkhtgnhDtznWUbzBLc2aNDAleUXhhh/9NFHLs+om+j0+QxlJsgWawojeBg+XLVqVWdlYZI4JmZDSEyaNMk+/fRTu+eee1zA7WGHHebq+u3zHcqwlhDAy/BjhiMjRBhR9Mcff7iRQ3x/4sSJbobdevXqubocA8LmzTffdH+myPEwdPqVV15xbqlTTz01y33E/tjuyJEjnXhiWHR4dJEQIt4wnQIvSwTZ5zZBOA/hPETXiwpz5swJcpsiwSK2OV6YQFSkhPNbQ7AgGLBevPPOO27JcOfSpUs7McEQZlxDCI1vv/3Wjew5/vjjXcCun/8knWABxEznzp2d0Pj666+dyECMHHrooe5/h7CaeBAshx9+uC1dutRZVai73Xbb2T/+8Q8744wzsh0zf7TIiCcEFqKF0UUtW7YMPhVCxB0JluxsTrCUSnYEG3sLIQqI6G0VXifv11ni7vBlPs8ymseq0bZtW/e9uEKcCcOfiUVhev6oIBJCiDDMnt20aVP3YkRCaETzLMN58GWecB6i60UFXrwyoRgWIQoQgmEVECuEEAWPBIsQBQBmTKbU57+FmAiOIN3w5HNCCCG2DAkWIQoAZqllZBEBtUzrf+KJJxZZk6wQQsQRxbCIQiF6W4XXyft1lj5WJZz3cSvhfFGIYRFCiLygGJbsKIZFCCGEEEUaCRYhhBBCxB4JFiGEEELEHgkWIYQQQsQeCRYhhBBCxB4JFiGEEELEHgkWIYQQQsQeCRYhhBBCxB4JFiGEEELEHgkWIYQQQsQeCRYhhBBCxB4JFiGEEELEHgkWIYQQQsQeCRYhhBBCxB4JFiGEEELEHgkWIYQQQsQeCRYhhBBCxB4JFiGEEELEHgkWIYQQQsQeCRYhhBBCxB4JFiGEEELEHgkWIYQQQsQeCRYhhBBCxB4JFiGEEELEHgkWIYQQQsQeCRYhhBBCxB4JFiGEEELEHgkWIYQQQsQeCRZRoli8eLGdc845LpEXG9ukdevWm6STTjrJHnnkEZs9e3ZQWwghtg0SLEIUAVatWmV9+/YtVKFVs2ZNO/PMM613794unX322VapUiUbPHiwnXvuufbDDz8ENYUQYusjwSKEcNSqVcuJlAsvvNClyy67zJ577jm79957beXKlfbGG2/YihUrgtpCCLF1kWARQmSkVKlSdtBBB1m7du1swoQJNnfu3OATIYTYukiwCJEDa9assY8//ti5S4jraNu2rV133XU2ceJESyQSQa2NzJo1y+68807r0qWLq9+jRw976aWXbPXq1UGNFHz3559/thtvvNE6duyYtq53BSEYPvroIxs7dqx16tRpE9fQhg0b7LvvvrM+ffo4gZHTMeaF8uXLW7Vq1YK17HCu/fr1yzp+2oi2os3C5KUNo+dCIk8Zn4V56KGH3PZGjRoVlKTw7da9e3ebNm1aUJqqT9mIESPsn//8pzuORx99NPg099cOFi1aZI899tgmdbFGCSEKnjL/ShLkhdgmhDssn2cZzdNBNGjQwJXlFzoyOn7o2rWrVaxY0eUzgQsEl8jAgQPdvrt162bNmjWz77//3l599VWrU6eONW3a1FkiYMyYMXbVVVfZr7/+akcccYQTGnRgr7/+urNOHHjggVauXDl3Pu+9955df/317ntHHnmktWnTxtauXWtvvvmmq0tHTd26deva4YcfbgsWLLCyZcvazTffbB06dHDlZcqUsfXr19vTTz9td911l4tD4bz8Mb7zzju25557Wr169dx+0pFTm/z111/u+NetW2fHHHOMbb/99q6cmJYrrrjCdfJ874ADDnDH+OKLL1rp0qWtZcuWbolYeeCBB5xY2G233eyoo46yhg0b2jfffGPvv/9+tuMLnwvHcfTRR9u+++5rkyZNsldeecXV2W+//dx2gWNA9CFCuBYejvWrr75y7cj+qlev7sqpj7ihbcaNG2eNGzd2149jze21g6lTp7pz//HHH7Pq+mv3559/ZqsrxOaYMWOG1ahRwz1DcpsgnIdwHqLrRYU5c+YEuTQkH5xCFDjJN+FsKdkRZaVkZ5JIPtxdSnZmiWSHmUh2DImkOEgsW7YssXTp0sTff/+dSHaUiaRISSQ7wcS8efMSw4YNC7aef9jm2Wef7RL5nEh2+In9998/kXyTdsftSXZKid69eyeSHXXit99+c2Uc8yWXXJI44YQTssqA7z377LNuOx9//LEr4/tXXnll4o477nDn66Huf/7zn8Shhx6a+OWXX4LShGufpFBJe9zJztfVT3bo2Y6RNuvVq1eiT58+7tgykalNuFbTp09P3HTTTe7YBw8e7K4lcE04/2uvvTaxePFiVwbs/+GHH3bHkxQSrmzixImJzp07J+6+++5sxzd58uREUgC5bSxfvtyV+XO55ZZbssqA++Kf//xnIikEst0HAwYMcMc2cuTIoCSFby+2nxQXQenG+myLbXrycu3C1yLZ2bgyoG3efvvtbHWFyAnuZ36r/KZ43vEb5H7kucA9ynORe47nJM9L/+zk3gw/V8PPW/87LYqMGDEiY5JLSIgMJB8Yzo2BBQBzP9YMDwGquGWSDxf7+uuvXVmyA3auBqwQWBI8fM9bPbAGJB8u7vv9+/d31pIqVaoENVN1eePHshN1q6SDt/pPP/3U6tev76wu4WPE2oL7aMqUKZt/awnw7ibcGyQsPskO3L744gu7+OKLrWfPnllvbT/99JOzVBx77LHZ3EXsn21gHcGCARwjVpwou+yyiyVFjJ122mnOcuTPZbvttrMzzjjDKleuHNQ0V4Y7CUsJx0Pd/OKvHdv05OXaURfrDa4g2t1D2xx88MHZ6gohCg4JFiEygHtj+vTptvvuu9sOO+wQlG6Ejq1JkybOPUCHPHPmTOeKoMOKmmN33nlnF99w7bXXZomK5FuQjR49OlsMC+n22293n+eG5cuXO3fJb7/95txVfhs+3Xfffc6VRr2ciA5r5pgAsdKrVy+rUKGCW4fx48e7JW6R6D5PP/10t0/aD2gjxBSuFWJRXn75ZddmsNdeezkXD3Ey/lyoX7t2bfd5GNxGiEfq5OZ8MoE7KXp98nLtOHYEJW0bPXeuAdci+Ya8RaJKCLEpEixC5EDVqlXTxiPQyZKihC0DmeDt+5lnnrGLLrrIWXJuuOEGFydDQjTkFTp55krxYiOa8JHnRHRYM/E1rVq1sg8//DDt6CDO8+STT067P9Lee++dVY/zu+WWW5ywo6M/5ZRTrHPnzi5eZWUkSBUrSrr2RmgwL0xhkptr5yFuJt15k4hhCVu7hBBbjgSLEDmwZMmStG/LvGWne9PnTT0nsNy89dZb7o0c15APuiURCJpXsI6cddZZWWIjmho1ahTUzD2IHFwkBKEiWhJBEHQYgmLT7Y+EVcWD0MB99Pzzzzt3CkKFQFUE2v3335/N/YWbLV17U8ZnhUlurp2H40933iTEjIJuhShYJFiEyMBOO+3kRrPQYaebXfb33393Ef5YN4jZIJ6BWAxiQaKdO9/HyvDggw+6zpmOl7gS7w4Jk5fYB7/fX375Jdvw3YLikEMOcVaWDz74wI0G8iCAEGyMukknZMIQc4JAmTdvnlvHisHIH9qD0U9sg5E1xJQQv4PLhfUolPEZdXz8Ce1dEOTl2vm6w4YNy1WckRCiYJBgESIDDN9t3769i9f473//m01IEJ+BSwf3xaGHHurKiGkhjmHIkCHZxAOxKkOHDrUvv/zSmjdvnuVKouNmbhE6fg/xGVghMkEHGe4kESwcI2VPPfWUix3x0PGyfWJG8tuxeisLQuGTTz7J6swRMQg14lKIwwmD+2jAgAE2f/58t45lBEsKFqVwG5KnbWgHzgOLBFYZxNwLL7yQrV3IU8Zn1PHWC2JOgCDgsNCgHQl8zS15uXa+7meffWaff/55tv1icXv44YezYnSEEAWH5mER25zwA9/nWUbzdMYFNQ8LnSqdC53ayJEjsyWsFbxF8xaPe4b9EnTJZwRnMioINw5unWuuucbFKxCoSVAqc4HQiTEfB38YiNhhXhLmEMF9cuqpp7rOlrgYPsfVQv0//vjDCRUmMWOSMjp55gYh4BeIh2CSNeoy6gdrA4GpiCqsHbTP22+/7UQF58acInTwgwYNcpYiP6dLOnybQLp5WDgnzgNLCKNgEGkcP/tlFNW7777rOnlEAqN87rnnHifoDjvsMFeX72NdoQ18GyKk+FNFLBqMPmK7tCFzy7BECCEUsEKxX0QA3z3vvPOcu8XPw8I1ohzxwKgk2hGB9uSTT7rYGFxR0XlYaL9wGeTl2lF3jz32cPPIIHD8fnF1ce5cJ9p7c3PfCOHRPCzZ2dyIRgkWsc3xwgSiIiWcL0jBgjuHTp2hudFEh8pkYHRodFB0plgT+IwOGRcRb9j8dHxH66HTw81BIC0dLp0aneo//vEPN1TXiwFcCggdPmO7DKlleDCjbo4//nh3jAz7ZTI2/2DizR4xgiti4cKFbvgw36HzxuLRokULJxzodLE4ICouvfTSbPtNR06ChQ4aywKT0LEkzoZ90iFzDFg/6Ky//fZbNzqG4ydgF/EBtCEzynLtEIi0IdP877rrrm62W8SDFyAsEWr77LOP6/ipi4CkLXDLIFbCwawMCUccIJBoF6w9PPzZP22DpSM3ggVye+2A7xI0zLkhYKmLyMHaduuttzprjBC5QYIlO5sTLKWSHcHG3kKIAiJ6W4XXyft1lpjdfZnPs4zmeYOn4xNCiOLC8OHDXVwWYp2E0IjmWYbz4Ms84TxE14sKWEwzoRgWIYQQQsQeCRYhhBBCxB4JFiGEEELEHgkWIYQQQsQeCRYhhBBCxB4JFiGEEELEHgkWIYQQQsQeCRYhhBBCxB4JFiGEEELEHgkWIYQQQsQeCRYhhBBCxB4JFiGEEELEHgkWIYQQQsQeCRYhhBBCxB4JFiGEEELEHgkWIYQQQsQeCRYhhBBCxB4JFiGEEELEHgkWIYQQQsQeCRYhhBBCxB4JFiGEEELEHgkWIYQQQsQeCRYhhBBCxB4JFiGEEELEHgkWIYQQQsQeCRYhhBBCxB4JFiGEEELEHgkWIYQQQsQeCRYhhBBCxB4JFiGEEELEHgkWIYQQQsQeCRYhigjvvvuutW7d2kaNGhWUFB6rVq2yvn372jnnnGOLFy8OSkVxJZFI2IoVK2zDhg1BiRDxQ4JFlCjofOmE6fij6aSTTrJHHnnEZs+eHdQWcaW4Xcf169fb/fff747/m2++CUq3Hl9++aV17NjRXnjhhaBEiPghwSJKJDVr1rQzzzzTevfu7dLZZ59tlSpVssGDB9u5555rP/zwQ1BT5JetYaUpzOu4Na1Mc+fOteHDh7v8//73P1uzZo3Lby1os/Lly1uNGjWCEgFYMxGRWDfFtkeCRZRIatWq5Tq3Cy+80KXLLrvMnnvuObv33ntt5cqV9sYbbzgTuYg3xeU6jh071omW5s2b248//mizZs0KPtk6HHTQQfbVV1/Z0UcfHZQIET8kWIQIKFWqlHtwt2vXziZMmOA6EFH0KGrXEUH12Wef2V577WWXXnqprV692kaMGBF8KoTwSLAIEQKzeLVq1YK17PDW269fP+frx0yMK+Ljjz9Oa76n7p133mldunRxdXv06GEvvfSS64zCEOz4888/24033pi13Ux1M8H+OY5evXq5jrpt27Z23XXX2W+//RbUSPHQQw+57UeDdr3ro3v37jZt2rSgND25OV6/PQTDRx995KwHnTp12sS14o+bdmQ7bI/2LQjrQqbrSFDpd999Z3369HFtRSJPmQ84ze3xL1261Flzevbs6Y4/U7vnBOf7yy+/uPPfZ599bL/99nMxJWw/HdF28/udOHGiuz5hFi1aZI899ljWfciSdcrDZHJ9YKV65plnsr7PPj/55BMbOnSoWw/fS9xf3EOIRO4H7gvqsHz//fddnI7HxyBxvWlfjp/z4Hog2tgG1wM3WfT+mDNnTrCVjeT2XvKB67gKOQ9fn/N79tlns+5h3x4XXHCBW7/99tvdulxD25Yy/0oS5IXYJoQfsj7PMprnIdugQQNXll/ojOiEoGvXrlaxYkWX9/z111/2+uuv27p16+yYY46x7bff3pXzgLviiivcA5DvHXDAAbZgwQJ78cUXrXTp0tayZUu3hDFjxthVV11lv/76qx1xxBGu4+PBz3Z52z/wwAOtXLly7pzee+89u/766933jjzySGvTpo2tXbvW3nzzTVeXB3jZsmXd52yPjoJOoU6dOq6M83n44YftwQcftLp167pj22233dyDnocrLoZ69eq5upwDYiP8feBccQewv6OOOsqqV6+eVbZkyZKsdsrt8XJuHMvhhx/u2ojjv/nmm61Dhw6uvEyZMs6qgNvmiSeesGbNmrkOg8+wNHzxxReufTmOTOTnOtJhPv3003bXXXe5+rg/9t13X5s0aZK98sor7nuIBY4vp+OnnHb44IMPbP/993efNW3a1L7//nt7++23nfAIt3EmaNN33nnHiZzzzjvPdt55Z1eGK4sOHJdXGDrmBx54wIkDrjPXq2HDhi5QF1Gw5557Zl1vgo65Z7lnuFbchzBkyBAnkA4++GCrXLmyK0MEcG055913392VcY3+/e9/u3ucbXLfIAIRaZ9//rm77uF7ifuLjp5jQTyxP67t+PHjXX22wTr468d3aMMmTZrYIYcc4qxjbGP06NH2559/2oABA6xFixZ22GGHOTHBvYGoZtsVKlRw28rLveR/QxwTopD7l2v+xx9/uNgh7l3WaRfah7b49ttvnbBB2O6xxx5Zz4SCYsaMGS52iHPPbYJwHsJ5iK4XFdIJ0iySPw4hCpzk21G2lOwsslKyE0kkH3YuJR/AieTDK5Hs0BPJB09i2bJlieSbZeLvv/9OJDudRFKkJJKdQ2LevHmJYcOGBVvPP2zz7LPPdom8h+OaPn164qabbkokO6DE4MGD3XED++/du3fi2muvTSTfDF0ZcB5JsZA49NBDE0kh4Mo47ksuuSRxwgknJJKdkCsD6ibf4Ny2k2+Criz5QE5ceeWViTvuuMOds4e6//nPf9x2kx1LUJpIJDs29/2RI0cGJYnEp59+mkgKoMTAgQMTyQd6UJpIJB/Aif/3//5fIvmQdccEyYf/Jt8H2j7ZISeSHXti6tSp2crC7ZTX4023DQ/nQv1kJ5HVzjB58mR3HLfddlu284mSn+uYFBNun7fcckti+fLlrgy45/75z3+6dgzfY5s7/qSgSJx11lmJpDAMSlJMmDAhkRRQro24t3OCa8M1Cp9vUvglevbsmejfv79r2zBJIZDo3Llz4u677872mW837lF/bi+99JJrg2TH7NaBtkgKKlf+2muvBaUJd09QxnXx+Hsr2l7cB/weoveSv7+i9X2b3Hjjje43Dv76UZ4UKK4MuH5PPfWU2w7nkxQYwScb7zOOKbzfvNxL/jfE8c+fP9+VAed02mmnJZLCJLFw4cKgNH27FDTcczzfeM7wvKNtuC/4jXFv0mbcizwnuaf8s5P28M9UEuceTkWVESNGZExyCYkSiTfzY+Yl8aaVFBnujeziiy92Zn7/hvLTTz+5t75jjz02m5uBN222wdv6uHHjXFnyIeniD5IPSvcG7KEulgDeALFyJB8w7u052Sm5t/cqVaoENVN1eVvnzZE36kzwlspbIm+TvOniBvHw1n3cccfZlClTNv/Gkge29Hg9uDow3/Pmi7Up/Ca4yy67uLdp3tBzMzInt9cRa0CyA7btttvOzjjjjCzLAlDGGzRv4XyPujlx4oknOhcCb+Fhateu7dop2cFkc4FkguPH2sE5+OvH2zZtQ/BtsvN0ZR6OjesehXZLihhLdrpZFjmOIQptgbsEt1CrVq2C0k1hP1iLqlat6rYZbi/Oj/s7HXyWFCLZ6nMvYvnB4oOVJExSDDgroAcrJdeQ73Mf7LrrrsEnqfsM60eyo7aZM2e6svzeS+eff77ttNNOwZq5PNtOigVLioWgVMQNCRZRIokOh+UhDnRyxIJ4czNgPgbM675j9On00093ripcBMCDlAcqwiT88ATM/fj2k2/B7uELyTchZ/4Ox4SQ8JnnBB0X+2vcuLHtuOOOQelG6Kzx03sTf0GwJcfroa2mT5/uTPN0KH4bJDqdV1991XVEybf04BuZye11ZFu4fnA9ICqi4K6gU6VObvYLdILhGBYSwgMRkhsQNMm3a3evhDtt7g1ciVxbxHIYjh/3E+4uXBQvv/yyTZ061X1G0C6drhc+7du3d2KBa0VMDm6Z+fPnO7HJsYbFQBTfXohhREhuQXBE73vKGDadWxCQvBjwIuB/J56omzC/95IXdR72E3UrivghwSJKJP5N0A+HJR6BN84PP/ww7agS3vhOPvnkrI4xmvbee++gZorwG2Ym6LAIaLzooovcQ/WGG26wgQMHukQnnFvoDHz8TGFSUMfrIX4kXVuSCNQMW3EykdfrSIdHnEKUvHaqdJIEZBLfgTAgpoR2uOeee5xIyA1YvoiPIOapc+fO2TpbxBYWK+KIwhYV7iva/ZZbbnHl9913n51yyinu+8TnhK0qiBvimxDVWGtoG2JeEFjEOCE+cwLBEhbvcaUg7iURfyRYhEiCGR4zN0F5dHaJRPbRFkCQpu8Yo4m33jBYWXKCTu+tt96ybt26OVeLD2IlYTXJLXQ86Y63oCmo4/Xwhk/HnK49zz33XGc9ySs5XUdM/ulcPpTxWW5gmwSoEhRKsCfHi2uIdkAs4UbJDYgVLASZhDAWg5EjR7qgzDAIK9yTzz//vBM0CBWCUBFMzJYbdsshOC655BLXFljbCKJFnBEUTpBpJqiD1SGdGyeOFMa9JOKHBIsQAYxSoMNh1EJ4OGSjRo3c2y4jGnISBvXr13fmZtwC0bq4EHg7ZkQPnQodJG/ZYTO+JzfxD5iw2R8++misA+Db5yHuXVpRM3he2dLj9eywww6uA6EzTmcF2VLSXUfcDMTZ4D5BaEShjM+oQ93NQQdOO2DBiFpTEI+5sVxwP2H1YDQR7qt0HS2Jdv3666+Db5mLsUGgzJs3z61jccG6wH3FCB/uUc6F7eN+ZKQY9xoCBLchrqZbb73ViSq2mynmCFHE+XF9cCPFlcK+l0S8kGARIsC/ndNx8TbqBQedHw9v4gaI3wjDQ5Khl/6hTqAtJn2GjobnNKETw89OkCzxCnT4JDoc5gChg/EQO8Dbc04gWHBH8BYcneeC42KoMeZ8RA34IaXERYTFFPsjEDgn8nu8dIrhjpFOBusBFhv+uya8LdqJc2HIa246/nSku464gbCCIbqi+yRPGZ9RJ+oyih4/lgc6dLbPfCEe6hAz4QXi5iA4m3Yk6DTTMFmG8CNoEDYMLwcsQVhSsHSFrzd52ovrw32BOGUfDIGOxsH47+EmicaIeGgDYkDStRf3Fvd3HCjse8mT27gmUbhoHhaxzQl3nj7PMprfGvOwMKcEHQ5vqpj5iXngbRQrCxYL3lgRInTSjDohZgGzPg9N6iIQ2AYBjggGxATbI9aBuT5wK5166qmuQ2C7fI65nvrMBUHH/+ijj7q3eDon5nfxQbPp5mEhgJSHKcGfvGUSqMmbMx0VnQ2mf8QWYDmgDvNTMKqJ/RG0+eSTT7rYBzrhzc3DktfjpTPE+kNdRivx5s/x0kEjnrASvPPOO+54sVhwbBwLwhATf3humyj5uY64RwgIZfu0I/vkc+I82DfzoNC2fp+Zjp+AUDp72hErDvtByDJRINsBxJ0fQRaFe5nvISQYrZIpqJV7hHueeV1oC+59zot2417y1xvhw589YtUjPoXzRbBQn2vInC7he5bz5dxwFfkAZNoiOg8Ln3HOdPr+GuFG4p7nGLje0XlYaCd/D3nS3Uv++nFP8dsJW/+wRHKPcQ8gmsJEj5PrmZd7Kd1vyJPu+DlO5pVhewg1ziE8+q8g0Dws2eH6ZUIWFiFC8ABlWCw/GjoK/zZKfAKdM4KDgEUehsQgEPDIEFEvCoCHI2V0WFhUqIvL5rbbbnOBj7wFAw9uZvhkZk9Ex2uvveaWjLghRoSHOA8zL9zSwbYuv/xyN6snx4pw4e23bdu2znXAcXvoGOlsGEnDw5k/CGR///nPf9x55ERej5cHJh0osS4M9cba4WN7OG6GR3PcdMwMEeYNGcGH2EI8ZHr7zw3priPbY7tsnzdzRCSJfLp9bu74ucZ0/FjfGOnDZ3S8nAMTl3G9EYzpQOByXzCqh6G3mwMLC+KHe41zoN1uuukm59ahM+UaIzoZlss5MGTbd1Tck9yHPuiW+5D9cl/yvWigeBS/L/6fiXPhGiHOuIe55+JCYd5LXB/OlXsb4YdgF9uOUsmHS+anoRD5JHpbhdfJ+3WWmGt9mc+zjOZ5Q6QjFkJsO/hN4pbC/cUyJ+EjNg8vQMROYQEiITijeZbhPPgyTzgP0fWigrdSpkMWFiGEEJtAPAhWmWgwK+4l3GRYiHI7hFuIgkCCRQghxCYwwoqYF9xi/P/S448/7pbE3RBnwnBhXG9CbC0kWIQQQmwCbgr+UJB/VWZyO6wtCBiGRg8aNChbfJQQWwPFsIhCIXpbhdfJ+3WWPlYlnPdxK+G8YliEEMUNxbBkRzEsQgghhCjSSLAIIYQQIvZIsAghhBAi9kiwCCGEECL2SLAIIYQQIvZIsAghhBAi9kiwCCGEECL2SLAIIYQQIvZIsAghhBAi9kiwCCGEECL2SLAIIYQQIvZIsAghhBAi5pj9f6lv/++TQQhFAAAAAElFTkSuQmCC"/>
          <p:cNvSpPr>
            <a:spLocks noChangeAspect="1" noChangeArrowheads="1"/>
          </p:cNvSpPr>
          <p:nvPr/>
        </p:nvSpPr>
        <p:spPr bwMode="auto">
          <a:xfrm>
            <a:off x="755576" y="2283718"/>
            <a:ext cx="1296144" cy="12961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107504" y="1491630"/>
            <a:ext cx="2219962" cy="2442544"/>
          </a:xfrm>
          <a:prstGeom prst="rect">
            <a:avLst/>
          </a:prstGeom>
          <a:ln w="57150">
            <a:solidFill>
              <a:schemeClr val="accent6"/>
            </a:solidFill>
          </a:ln>
        </p:spPr>
      </p:pic>
      <p:pic>
        <p:nvPicPr>
          <p:cNvPr id="8" name="Picture 7"/>
          <p:cNvPicPr>
            <a:picLocks noChangeAspect="1"/>
          </p:cNvPicPr>
          <p:nvPr/>
        </p:nvPicPr>
        <p:blipFill>
          <a:blip r:embed="rId4"/>
          <a:stretch>
            <a:fillRect/>
          </a:stretch>
        </p:blipFill>
        <p:spPr>
          <a:xfrm>
            <a:off x="2483768" y="1347614"/>
            <a:ext cx="6328420" cy="1265684"/>
          </a:xfrm>
          <a:prstGeom prst="rect">
            <a:avLst/>
          </a:prstGeom>
          <a:ln w="57150">
            <a:solidFill>
              <a:schemeClr val="accent6"/>
            </a:solidFill>
          </a:ln>
        </p:spPr>
      </p:pic>
    </p:spTree>
    <p:extLst>
      <p:ext uri="{BB962C8B-B14F-4D97-AF65-F5344CB8AC3E}">
        <p14:creationId xmlns:p14="http://schemas.microsoft.com/office/powerpoint/2010/main" val="2463463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ata:image/png;base64,iVBORw0KGgoAAAANSUhEUgAAAiwAAAHkCAYAAAAdJHStAAAAAXNSR0IArs4c6QAAAARnQU1BAACxjwv8YQUAAAAJcEhZcwAADsMAAA7DAcdvqGQAAHkJSURBVHhe7Z0HmBTF9rcPOYggIpJBUFBMCCIqogKCIIoBwydmURTjNUeuXv2LevWKiooJxZy9Jsx6FRVMBEWSkpQoUSTn+eat6Vp6mxk2sAu9u7/3eerp6pqaDtU9Xb8+51RNqUQSE6KQyXSbhct9Pt2SNGnSJGvevLmVKVPGlQshRFFm3bp1NnHiRGvatKmVKlXKJci0hHA+TKbyosaSJUuC3KaUDpZCbHW8IIF0IsUvw0liRQhRXChbtuwmzzjItIRwvqQhwSIKndz+wNL9SMNpw4YNrlwIIYoLPNeizzqILnMit/WKMhIsYpsQ/nGly7OMJiGEKI5ket75JWTKlyQkWMQ2JdMP06fwuhBCFEfSPe/Cz7zwZyUZCRax1cn0o0tXHi6TS0gIUdwIP9dyegaGyVRenJFgEYVKbn5U4TrkN5eEEKI4ke45F06ecD4TualTlJFgEduMnH6MlEWTEEIUJ3LznAuXpfu8pCDBIrYq0R9b9IcYTp50ZUIIURxI93wLl0XLw0TXizsSLGKbkNMPzf9Qw0kIIYojeX3e5fR5cUWCRRQauf1RhX+kPnl8PlwmhBDFiXTPOfLRlBtyW68oIsEiYkn4B+rzxfmHKIQomUSfb3rWZUaCRWw1oj/CTD/K6A83vC6EEMWJvD7vouWZ6hVHJFhErMjtj1QIIYoLeu7lDgkWsdUJ/wh9nmVO5eHPhRCiOJDTs25z5SUNCRaxzYn+8PTjFEKUJNI966LPPD0DJVhEIZHfH1f0xxrejn6wQojiRrpnXLrnX14ors9KCRYRe/jx+SSEEMUJPd9yjwSL2Cbk5sepH7AQoqShZ2NmJFhErJFoyT+jRo2y1q1b27vvvhuUCCHijJ53m0eCRcSO6I+2sH7Es2bNsjvvvNO6dOniOvaOHTvajTfeaBMnTtSDQwixVdlaz72ijASLiA2b+4HyWUH9gNnO+++/byeffLINGTLE9t57b+vdu7e1a9fOvv/+ezvnnHPsvffe0wNDCFHo5PRs03NoIxIsYqsQpx/d6NGj7b777rPmzZvbK6+84vIXXnih3X777fbyyy/bvvvuaw888ICNHTs2+IYQQsSXkiJqJFhELIj+4ArrB7hixQonUuCKK66whg0burynVq1adumll9q6devso48+svXr1wefCCHE1mFrPQ+LGhIsokQxd+5cmzBhgrVt29aaNm0alGanfv36tssuu7hYluXLlwelZkuXLrXnnnvOevbs6WJe2MZ1111nv/32W1AjxeLFi51bqW/fvjZt2jTr16+fi4856KCDnBhi/1HWrFljH3/8sfXq1cvVy7Rt2LBhg3333XfWp0+fbHUVeyOEKM5IsIgSxV9//WVz5syxevXqWcWKFYPS7Oy4445OmDz11FNWtWpVV7ZgwQK7+uqr7bHHHrNdd93VxbycdNJJNm7cOCccGJEThTI+mzFjhquLuBgxYoTdfPPN9vvvvwe1zFatWmUPPfSQKy9TpoydddZZ1qNHD/v555/d93/44YegpjmLD8eFdYg8df1xXHzxxfbjjz8GNYUQonghwSK2OVvTKjBz5ky3RLDkhaFDh9rq1atdvMsdd9zhYl6uuuoqt16hQgX78MMPbe3atUHtFIsWLbJLLrnEHn30UScm7r//frvyyitt+vTpLo7G880339jrr79u5513nj3yyCOu7jXXXGNPPvmk7bzzzjZ48GBbsmSJqzty5Eh7/vnn3XYQT9TlOJ555hlr3LhxtrpCiOKDrKcSLCLGxOkHeuKJJ9qzzz5rBx98cFCSonbt2i7uZeXKlZvEu+AG6ty5s5UqVcqts9xvv/2cBccLJ6wrX375pdWtW9e6d+9u5cuXd+VAfM1xxx1nU6ZMcVYhBNGnn37qXFYdOnRw1hhPzZo1rVOnTll1hRBFEwmTzEiwiFgR5x8rsSnhGBYSIiHTaKLSpUtniRUPggSLjAfBgnjBOoKQicK+PvnkE9t9991dPM2kSZNcXEu3bt2yjsEnrD1YdcJxN0KIoovES3YkWESJAusEMGlcXsCNc8EFF9iLL75o7du3dzEnAwcOtHvuuWeTkUb5oVKlSk7g5IYmTZrYueee6+Jo0qUaNWoENYUQovggwSJKFNWrV7c6deo4wYJ1Ix1YKQhmJaaEeBDecphI7s8//7R7773Xxa/gGmrTpo21atUqKzB3S2DkT27fpnD/cHwcR7rUqFGjoKYQQhQfJFhEiYJ4EyaMI3g1PFInDC4aPttjjz1su+22c8G2xIVg2YhaUxAapPzCSCWsPgxJXrhwYVC6ET/Uefz48Vl1f/nlFzdcWgghShISLKJEUblyZTv11FOdCOnfv7+blyUM6w8//LCVLVvWunbt6gJbSbhspk6dmm0OFeZOefXVV52YyC+IEFxMs2fPdn8XEA7c5VjefPNNF/OCUPF12S9Dm7EEebDOMDcLM/XyuRBCFDfK/CtJkBdimxB2hfg8y2ieDrpBgwaubEtgZA9uFcTAO++840bWEMjKvxoz9BjxcP3119shhxzigmYRLFWqVLHPPvvMPvjgAydQGJbMHydiqQGCaQnARVTgamKWXFxFhx12mBM/HgJ3GQLNXC4HHnigK+N4CJQloJftYeH5+uuv3d8DMG8Mw5ax7gDuHtri7bffdsG4iJoxY8bYCy+8YIMGDbKddtrJzfdSrlw5ZxXClXX44Ye7oF0hRPxgnibiznjW5DZBOA/hPETXiwq8TGZCFhZR4uCHzCgb5jM54ogj3DwozHnCHx8iOijn8/APvmXLls7yQszKsGHDnFhAjCAU+Ldn3DmIi/yA1efyyy93M+JiYUG48KeMzGD79NNPu1gZD+KJwFqOBfH22muvZc29cttttzmhxfaEEKK4USr5tqZxU6LAid5W4XXyfp2lDzgN531sSDjPkF46cSGEKC4MHz7c/U0IowT9VAjRPMtwHnyZJ5yH6HpRYXMTX8rCIoQQQojYI8EihBBCiNgjwSKEEEKI2CPBIoQQQojYI8EihBBCiNgjwSKEEEKI2CPBIoQQQojYI8EihBBCiNgjwSKEEEKI2CPBIoQQQojYI8EihBBCiNgjwSKEEEKI2CPBIoQQQojYI8EihBBCiNgjwSKEEEKI2CPBIoQQQojYI8EihBBCiNgjwSKEEEKI2CPBIoQQQojYI8EihBBCiNgjwSKEEEKI2CPBIoQQQojYI8EihBBCiNgjwSKEEEKI2CPBIoQQQojYI8EihBBCiNgjwSKEEEKI2CPBIoQQQojYI8EihBBCiNhTasaMGYkgL0SBkUhkv63C6+TD6xs2bMgqS5dnSZo2bZodf/zxwbeEEKLo8/bbb1vjxo2tdOnSLpUqVSprmS7v8WWecB6i60WFqlWrBrlNKdXxhpcTl3ZpZvs1qh4U5Y7vJy+0/wyZYIc0q2lXdNs9KN3I6nXr7e53Jti4mYvt4s5Nrf2etVz5hg0J++a3+fbGd9Ptz79XubKdtq9gXferY132rWMVypZxZZP+XGp3vDXWWjbacZPt+32fcnBDO/nAhkFpite/n26vfTvdrjmmuR24W42g1Gz+0lX2yvA/3HdXr91gFcqVdp+f2raR1dy+YlArO++NmmXPfz3Nruq2hx3UdKegNDvptrtH3ap25qGNrdFO2wW10uOPNd15wF/L19itb/xii5attpuP39ua10tdSNr24zFz7P1Rs5OfrbFSyXu47g6VrUeb+tYueT1Kl954o3J8zwydZqN/X2Rr1yVsxyrl3TmPmvaXjZn+l/U9YW9rWnt7VzepDeznZBn1Z/+1Inl3mDXZuYqd2KahvTNipi1ctsr6ndIiuY0Krj78sWC5PZdsowmz/nbb365CWdu/SXX7f8lzCrfr2uQxfzVxvtvOn3+vdDvjuh/ZorZ12quWlS9TOkucrFu/wV4e/rt9PnaOrU+un9KmgXXep7b9/vvvduKJJwZbFEKIos+bb75pu+yyS5Yg8UsvTqKCJSxEMuUhug484/t/MNG+m7TArdN3NKtd1WpXq+j649/+XGKJDe4j1+fR96XZTL7hmPxxsfTnWaZMmax8uXLl3OfpKDX+1ymJyhVSIkGUHPq/P9FG/7HIbkGw1MmsaPML4iNMeJ18eD2dVSWc90ssLD169Ai+VXxYtWqV3XHHHTZz5kx74IEHbIcddnDla9eutfXr11vFiukFtRCi6PPf//7XWVh8Bx5epst7fJknnIfoOqxNvgw+kBQs3yZfsGtVrWA3HLdXthdrXkDvfmeczV2y2g5osqN78S+XfJksKPwxhxPnRPKihWUmSiUfktl7FlEiwEI16vdF9q8T97FmMRQs0TISguW4444LvpU/Fi9ebFdccYWNHTs2KElRt25da9++vZ100knWoEED90PaWqQTLMuWLbObbrrJ5s+fb/fdd587PiFE8eOdd97ZxCXkO/Lw0uc9vswTzkN03YOXA4t4xfJlbddaVYLSjUyZu8xWrVlnzetVS+6vYJ+DHBPPdJbh80KkhJeZKE0FpZKXSpVKqthS/EDSf761EjdtuvJ0Kfxj3VJq1qxpZ555pvXu3dulpk2b2htvvGGnnHKKvfDCC86ysS3hXKtUqeLEy9awsCCa+vbta+ecc44TdUKIrUNen4HpyvOSypUra/vuUsOa1a2W9nPK+Zx66T7PbypbNrU9v/TnwrrPs9wcpZJvcLKwlEDueme8jZi60Pr9vxYu5qagQUWHCa97y0k471PYwhLOs5w6daodddRR7nv5xVtYIOx+gUWLFtl//vMf+9///uesG927d9+s2i8oMrmEtiZxOAYhSiIffvihNWnSxD1r6LD9MpxnGU4QzkM4D9H1uBA+rug5stzcy6IsLCU09e2xj719TXvbq0H1tJ9vzcRNmq48nKhDKkx23HFHu+qqq2zfffd1VpZZs2YFnwghROHgn23pnnvhlJs6cU9hK0vUsuKXm0OCRSkWiRs1px9kTjdzQbDTTju5OBasOaNGjQpKzR566CFr3bp1tjLwrhSsMcTYeKiPe4WRTY899ph16dLFfR831PDhw53VaHNszkWzcuVKe+mll6xnz55umx07drR+/frZnDlzghobmTdvnj3yyCN27LHHpq3r99OuXTv76KOPXGxPp06dNtkvx/vdd99Znz597KCDDrK2bdvaddddZxMnTnTWLyFE/sjNcy+nOkU1hd1D3sISZcmSJe7lkWdyaa90lJTikMI3crrPtgaNGjVy1pZff/11i2JZ6MzPOOMMGzZsmB1zzDHWrVs398PDijNkyJB8dfSIiFtuucUGDBhgtWrVcvE3CIz333/fLrnkEvej9pBHYDBs8uCDD3Z1O3fubJ9//rmri5hiCOFpp53m3EAImoYNG9o999zj3GaVK1d226ENnnrqKVdG/qyzznKibty4cXbxxRfbjz/+6OoJIfLO5p53mT4rasmfi09egEXFWNhdtHr1apsxY4bNnTvXVqxY4Z49ybqpLygpxSl5tR1NW4Py5ctbhQoV7O+//3ZDi/PLunXr7LLLLrNnnnnGLW+//XZ7/PHH3YgfyvLqckLgMMnU119/bTfeeKP179/fLrzwQhdvgxUFywuurDVr1rh9YzHZeeednYWH+tRlyXHMnj3bxerwkNhzzz2dWMG6xKRNrVq1sv3228+1A4wcOdKef/55u/LKK922ECmILs6B0Q2DBw92b0FCiLyT7jmX6flXVBPPmahw8eWcq0+UAWKF5yMW4DDJz9PvQElpW6fwjexTUaJOnTrWpk0b96P0MBrp5JNPtunTpzsLTl7AuvLVV19Zy5YtrUOHDq6NPMTd4O7BqkM9Hg4ICwRGs2bNglop6tWr50ZJLV++PCjJDILt008/tfr167t9hs+FbWDdmTJlSlp3lBAiZ9I956LPwuKQ0p0feS9e/Drgyk5n3U7Wyb5RJaU4p+LA7runZm7+7bff3DK3IESYl4URBdttl30WZX701157rYttwariwZISjmEhIZhyKzAQNZMmTXLHikvLb8Mn5ohhdFVuxI8QYlPSPeeKa+I5FRYoJC9gvFjBWhu1rHiS9bJvUEkprsnf0IUNLhVMktWqVdvsNNH5Zfvtt3fWCdw2+YF5WcKWjkwQIHzuuefaZ599ZqeeeqoNHDjQJWJgiNHJC4gktuXnrYmmGjU2/g2GECL3+A67JCTONV3ykF+6dGmwtinF45VViAIEVw1WAywhuREGeYUfJJYS3Db5wc9Lszl4Q2HKbywxjFgisBb3FGmfffZxMTp5AYFFsC1xMOkSgcpCCJEfwuKFl8VMlA5XVFKKeypsEBJMlc1oGYJPPfkVF+nwsSvR2JKcYDI3hANxKtG3EAQMwa//+Mc/soLVmASOgFqCacNQN6dh1R6sOcSv/PLLL9mGbQshCoZ0z7mSlsJsbmSmLCxCBCBW7r77bjdcl3lICE71eHHx008/ZbNuEN/x888/B2vZYXtjxozJJg4Yavz66687F4uPZcktCJbDDjvMRo8ebV9++WW245g8ebK99957zjWDqMEyhHWFYwuPRiLWhNE9DBVMB+4wkgfBwn8sUcbQZixPHvbP3Cwvv/xytu8IIUReSSdeopT5V5Kw0lFSKogEmdY94XxuoLPkjwm3BCwPDPelw6bzpkP/4Ycf7Nlnn7X777/fjd5hjpITTzzR+Vw9dP4M7yUeBEHzxx9/uI76ySefdMOJK1Wq5P42oHr16q4+28QqQYeOwGA+AUQG86csWLDA7YOgVdqAWBZG/xBs1rVrVycS0pVRF8sP86cQXOuPg1E8Dz74oPvvIYYbY1HxLh+m/eZ8GcnzxRdf2L///W8nboB5XJgAzg83xHLDHC3U/fPPP6127dou3gZ3D+KEIdWffPKJazuEGEOoBw0a5PbHZHKFEe8jRHEHSygvGuE4j2ieZTRf3JJncwMCnGAJ8kJsE8KWAp9nGc0XpGCh06fTJTAVQYEVhFEwt956qx166KHuwRAGMUCnjNhgIji+w0Pm+uuvd8G5WE6igoVOH4sN7husH0ywtssuu7iZZRmC7PeRW8ECCCOsLOyTY0esMASQidw4lvC/Ou+222621157ORfUt99+69rP15swYYI7Lo6DbfLAoD5ihPNbuHChG7LMfjhO3GMtWrRwbiFEDZYm5my59NJL3eR4/viEEHmDlxmeJdEOfHMJwnkI5yG6XlTYnGAplewINvYWQhQQ0dsqvE7er7P0QaThPMtoHvcLFoGiAIGuWCOwqDC5mhBCpIO/6mB+Jl4MvAUlmmcZzoMv84TzEF0vKmDJzoRiWIQQQggReyRYhBBCCBF7JFiEEEIIEXskWIQoBPizQwJtFb8ihBAFgwSLEEIIIWKPBIsQQgghYo8EixBCCCFijwSLEEIIIWKPBIsQQgghYo8EixBCCCFijwSLEEIIIWKPBIsQQgghYk+p1atX688PRYHDnxaGCa+T9+v+zw19WfQPD8P5yZMn2+GHH+6+J4QQxYGhQ4e6f0qP/uFhOM8ynAdf5gnnIboeJ8qXLx/kNkV/fiiEEEKIIo0EixBCCCFijwSLEEIIIWKPBIsQQgghYo8EixBCCCFijwSLEEIIIWKPBIsQQgghYo8EixBCCCFijwSLEEIIIWKPBIsQQgghYo8EixBCCCFijwSLEEIIIWKPBIsQWwR/MJZTEkIIsaVIsIgSTDpxkdeUG9J9L1MSQgiRDgkWUcKIuzgIH9/mkhBClCwkWEQJoDh29OFzKm7nJoQQmyLBIoo5JakjjwqYTEkIIYoeEiyiGKPOOT1RARNOQggRTyRYhCiirFpltnZtsJID06aZde9u9tBDQUFG0omY9GnVqlLWt28pO+ecUrZ4cfo6m6atx6hRo6x169b27rvvBiXpmZZsnO7Jxnko58bJF+yf4+B4cgPHwfFwXJ4NGzbYihUrLJFIBCVClDwkWESJZdYss/79zbp0sWSHklreeafZlCmW7BiCSjFl9myzc881u/pqs2XLgsIiQToRky7llXTb2D+ZRibTcaEyUtHjhRdesI4dO9qXX34ZlAhR8pBgESUOxMgnn5ideabZa6+Z7byz2bHHppa8jFP+1ltm69cHX4gh5cubVapkVqOGWdmyQWGxIiwwcpPyQvS7TZJpSDJdHiqLpm1LlSpVrGrVqlatWrWgpDBId97RJMS2Q4JFlDjGjjW7+26znXYye/75VLrlltQSAdO8udkDD5j98EPwhRjCsT/9tNmtt5pVrBgUikIkXeed24SFB0tP/unRo0dSZH9irVq1Ckq2lHTHKUS8kWARJYo1a1LWk3XrzK680qxp0+CDgIYNzW66yZJvsql6K1YEHwixxeCiSicUoglLDxYfLD/pPi+IJETRQ4JFlCj+/JNgTLODDjJr0SIojLDLLmaHHWb2009mM2akXEhYMygbMyaoFAL3EjEwLD0Io48/TrmX+KxjR7N+/VJxM2FwQfH511+bDRiQqofVhO9v7rPFi83OOcesb99U8K2HY8Uy1Lv3xricxx4z++uvoEKEDRvMvvvOrE+fVJu0bWt23XVmEyduWRzPokWp/Ybjg1inPB20C/FDvn6PHmYvvWS2enVQIYBj+vlnsxtvTLXH5urmh99+S50/7UBCvM6ZE3wYInp989Nuf/9tNnBg6jxoe64B1y7d9/29EI7bJUaYQOoJE1LnTzv49nj//U1dmlzr4cM3HrO/JpzzaaflJiBbiG2LBIsoUSxYYDZzplnjxmaVKweFEcqUMdttt1TnSt1SyRfSNm1Sn40Ykb1DoeOiw2d7e++dKsMq8+9/p8QFMSaIh86dzT7/3Oyyy8ymTk3VC4MgodMhjmb77VOdi2dzn4XhuN57L/l+nnxBJ3D4xBPNjjnGjDhNyubPDyoG0KE99ZTZFVek8medZXbSSWbjxpldfLHZjz8GFfMI50fn+9xzZgcckDp/lqxTHj1/RCDln31m1r59qn7duqmAaESMt3L587vwwtSopxNOSNXFKkYb4eYLi7e8guDk+tAWZ5xhttdeqTKE5pIlQaUk/vrefHPKHder18Z2I//BBzmLFu7Da69NCeFdd021PW6+a65JuSVzC6Ln+uvN3njDrF271DVHzP7f/5l99FFQKQnHM2SI2VVXpcRh+N7gmNPdk0LEDQkWUaJAgEC9eqllJmrWTC2XL08tmzRJvQXTiS9dmiqDefNSlhjesGvVSpXR8X76qdldd5ndf3+qg8Ui8OSTqWHIL7yQEjphqlc3e+cds1deSXVa4biUzX0Who6IbdPZDxqU2icdMELh9NNTbrAwI0em4nZwjfGmjUihQ3vmmZQAGzw4e0edGxAMdMJ0yMQB3XFH6vzpQO+7L1XOvrwIYftPPGFWrpzZ44+njpn6Dz6YEllYCr75JlWXtqaDxarA+XFu1GW7J5+cEoSTJ6fq5geOgW2RaAuOs2fPlEgNd+hcX64HYincbpw3ovXhhzd/HF48YC0Jb4O2QkAiTHML7diyZeq6cwy0H1Yb7plhw8xWrkzVy+u9IUQckWARIg1R6wvrWAl4i/7996Awya+/poYYH3hgyjKDmMFVQF3KsM54vKsJtwFvwWHOP3+j4Imyuc/CcCx0rHSyCCwPI4q6djWrUycoSIJwQlTVr2/WoUPq2D2ItU6dUlaadO6QzUFH/dVXKVGxPyEbAd5KRTkWKS8AqI8g4G0fq5aH4+GYmzVLuYCwetAGWF2wbFSpElRMQl1ikei8o0IwLxx+eMqq4vHbpTOfPj1V5q/vnnumXC/hduP4cNPhfsONlwmGoSN8022D/XE9cgv7PPvs7PcrFie2zX3p3WT+3kDY5XRvCBFXJFiESIO3AITB708wrncL0enT+dI5MLIIsCDQuQ0dmhInfMcnBMyrr6Y6PW+58WxuaHJuhy2PH59a4mLICfY/aVIqfqFbt+zHScLKgEssepw5QadI2+27b/aOGFhHyPG5FyxYvBAECJOwuAMsDbjCcJ34beEOGz06ZSHwMSyk229Pfb4llE4+DaPHEMVf3913N9thh6AwBKILQcD5ZXJP+W0gLHDxbQnpjpkyhryH8fcGxy1EUUWCRZQosChANPg1ig8O3W671BJwI9HhercQMSG4g4gdiHZedNiY+9Ml3qrDFoKChDdl3AG5hc6VCejSHSeJGJz8kOkYMsUNZSoPg5UFd9VFF6Xa/4YbUu4PEoGkW5OqVVMupChYLEi5AevI1hySzv7SiSwhigoSLKJEQWAjooWgzXRWFKBjxIS+444bBQ7QER1yyEa3EKMz5s5NveFH33KxchDMSIxFNCEQfIxMQYIlBhFFIGZu4TgI+Ex3nKRGjYKKeSTTqKRM5bmJocAqwVBzLEK4ho48MuVmIhFzszUh9ibd3yJwT+VklcJaRMLSsiUurLzAvcG9GnVFClGUkGARJYratc2YewtXDrER6UCMEIex335mDRoEhQH77JMSMd9+mwpaxeISjr3gDRYRwGd0EFsT3Cp0/Lh6coI3e87jl19S4q2gwGKDtYSRPwi/MKxTzuc+joJjoDNlMr/oyBo6V6woBODSsSN2iKnhukStGNF9FRYIXlw5CNp0nT/3DkPhOb9M1hOsT1jraPe8iMstgXsDiEsSoqgiwSJKFHR0DIelk2QET7RzR2RQTkdCvairAhcJIuW//02N9GDkULgOgoXYFawBjMoIW3GIv2DUC8NNMw1N3hKIT6CjfPnljTEiQGfPPsMBtHSmDCHmM0amhOdHQTgg6NhOXi0A7J82Yfgxoi0M65TzuRcsiD0sVLRlWDjRPsQBMSqI+CDvaqGtObZwu3INGe20NSDmhHYjJoR7ICyUsJjgskKQHHpoUJgG3IHcQ+m2wbl88UWwUoDk5d4QIq5IsIgSB0NPeXOngyH2AdcNb/GXXpoSKQTVMuTTz70SBlM+o0kQNMS38LYfBtfQKaeYHX10am4Mts2EXMRZ4GJheC9v4FFrQkHAWzvzhzA6hJFFDKtm37h8Xnxx0+BdRqPgnmL4K+2Am4WhxQxzZm4WRvDkdbgrgoI5VbBEsA0mtmObLFmnnM+9yCMW5LzzUu4Vf8zUZ4guedqRGCFA3BxxRGpuFM7znntS2+LYuZbgh60XJhzTccelhqmzf64tbcdoHSxF3Edhq1sU7hFGRWHpC2+DNqItGL5d0OT13hAijkiwiBIHHQbxD1hA6OwIwOUNnTdeOiMe4EwE5kemRKEzYu4Lhu1GXUZAZ8zQWyYcIzDz2WdT+6pQITU3CZ1Spm1vCZwXw4aZRI0YmjffTFkusAggAqLHyjEQWMu8IXzGhGV+7pXbbktNSBa2HuUW3uSZW4TOkABlOmWWrFPurSse2pJyhlJjUaH+woWbHgNWIWaTRRAQJ8LxsmSEEIKBTrewxGAYjofj4vr6eWcQpwyJJk+MTTSmKQrC7d57U4IWNw3zoSC6/vOfVFlB4+8NrIeIl/C9wT1ZGDFVQhQ0pVavXl3IP29REklEeo3wOnm/znLDhg1ZZT7PMpqfnHzlPxzzRq7JodcQQrgJ7Ji47oILciOW1F0UNEOHDk2+BO1mpUuXdqlUUl1G8yzDefBlnnAeoutxonw0CC3EyKgvOYQsLEIIUcxJ6n73lwHff5/Ke4gFYtZe+g9iiYSIMxIsQghRzMF1RmzWP/6RilHCRUgMCxYVAsGZnj88y68QcUSCRQghijmMTCLQnEBlAqmJqyJWi1FtxLUQiFsYcVVCFCSKYRGFArEnYcLr5P26j1HxZdG4lXB+28awFMTPJL4+ZSFyh7qLgkYxLNlRDIsQ+YYHdEE9pP22wkkIIURukGARwpFOTJAKm3T7TJeEEKJkI8EiRJEQBFEBkykJIUTxRIJFiGKFBIwQongiwSKKMdHOO1MqzqQ732gSQoj4I8EiRIknnYgpyCSEEFuOBIsQopBJJ2LikIQQRQkJFiFECSWdiIkmofYQcUGCRQghMhLurLd12hLSbS+3SYh4IMEihBBFgnRiIrdJiKKPBIsQQgghYo8EixBCCCFijwSLEEIIIWKPBIsQQgghYo8EixBCCCFijwSLEEIIIWKPBIsQQgghYo8EixBCCCFijwSLEEIIIWKPBIsQQgghYo8EixBCCCFijwSLEEIIIWKPBIsQQgghYo8EixBCCCFijwSLEEIIIWKPBIsQQgghYk+pRJIgL0SBEb2twuvk/TrLDRs2ZJX5PMtoftKkSda2bVv3PSGEKA4MHz7cmjZtaqVLl3apVKlSm+RZhvPgyzzhPETXiwojR44McpsiC4sQMWTx4sV2zjnnWN++fW3VqlVBqRBClFwkWESJZNasWda/f3879thjrXXr1taxY0e78cYbbfTo0c6aI4QQIl5IsIgSxw8//GBnnnmmvfHGG9awYUPr1auXHXnkkTZq1Cjr3bu3Pfnkk7Z+/fqgtogDXBuE5bvvvhuUFB1kLROiYJBgESWK+fPn28MPP2w77LCDPfvssy5/8cUX2w033GD//e9/rVu3bjZ48GD74osvgm8IIYSIAxIsokQxY8YMGz9+vB1++OG22267BaUptttuOzv33HOtZs2a9uWXX+ptWAghYoQEiyiRrFmzJm2sSq1ataxnz5625557Zvuc+h9//LFzJfmYl379+rlYmDC4LPgct9Mnn3ySVb9Lly7OorN69eqg5kZ+++03u+aaa+yggw7K2u7s2bODT3OGkVSIsEsvvdRtg5FUN910k/3yyy+buCKmTZtm3bt3T+ue8G6Xhx56KChJQTt899131qdPn6ztX3fddTZx4kS3b4/f9oABA+zTTz+1Hj162PHHH+/agvxFF11kS5YsCWqn+Ouvv5xLjkQ+ij+mCy64wK3ffvvtbj3qGuI60G60H5+zv5deeslWrlwZ1MiMd9lw3lwLzo1z9O0YvcaAy/Drr792bU499sm15pp7d6LfbqdOnWzs2LH20UcfWbt27bLaPuwq+vbbb933ad+ffvrJfR8WLVpkjz32mLt/2AdL1ikPE94W18G3BdvjGCdMmBDUFKLoUuZfSYK8ENuEcKfn8yyjeR7SDRo0cGX5pXz58q5zpxOtUaOGNW7c2MqUKRN8alauXDnbZ599XCIPK1assHvvvdeeeOIJa9asmes06tata5999plzHR1wwAFWvXp1V/fXX3+1oUOHun1gpWnTpo3tt99+9scff9j//vc/t03WGZ4IHMcVV1zhOpkjjjjCDjzwQCcEcEvNmzfPmjRpYocddpiVLVvW1U/Hjz/+aFdddZWzHrEN6s+ZM8eeeuopmzt3brZt0LF9+OGHVrt27U22y3fee+89d3wcB9D5Pv3003bXXXc5y1PXrl1dG3z//ff2zjvvOGFXr149V9dve+rUqe5c2Xb9+vWtc+fOTjh89dVXrnNHFHroSJ955hk74YQT7OCDD95kKGbFihVd+e67757VqSOc9thjD9t+++1dHd+GkydPdvtCFKxdu9befPNNGzdunLsGlStXdnXTgXhATCBAOP86depY+/bt3Wfs85tvvsl2jWmTQYMG2Z133unahPuhZcuWtmDBAnvxxRfd/UQbcv677rqrOx7uC4auIoY4np133tmJYPbLcdNe3GeNGjWyQw45xLUR7ch5cVxso0OHDlalShV7++23XVvuv//+Wcfkz4FtcQ7cX9SvVKmSax/uEa4prlARL/jd8izyw5RzkyCch3AeoutFBZ5DGUl2BEIUOMm38mwp+ZDPSuvWrUskOxSXkg/tRPJhm0h2aInkAzuxbNmyxNKlSxN///13IvnGnUiKlESyI0gkO+/EsGHDgq1vGcm39sQxxxyTSD7wE926dUs8/vjjiUmTJrnjSkeyY04ceuihiWSn4s7Fk+wc3HZuu+22xOrVq10Zddlu7969E/Pnz3dl8OeffyZOO+20RLLDTSxcuNCVcY6XXHJJItmxJJICwJUBbZTslBLJDiZx8803u7bJBNtIduCJpJBw5+XhODlejju8jWQn6I453XZHjhzpjn3AgAFBScIdF9t45ZVXsrUP16NXr15u3xwD+G1zPsOHD8/WVlw7zufhhx/OKmfJOtv/+eefXVkm/LHRvmG4N2jrpOBJTJkyJSjN3ob9+/fPeG2B++zss892xz5mzJigNPs2wtc4KT7cPh999NFs2+W+vfrqqxMnnXRSYtasWUHpxu1H29yXs332w/481KN+9N6gzWhbyq+99trE8uXLXXl4W7RRuI25drTdf//7X1cm4gW/DX5P3Ms877iW/Ka4n3ge8lzkfuA5yfPSPzu597hnfOJah1NRZcSIERmTXEKixMHb8PPPP++CbZM/emc5OfXUU90Q56gbIfnQcK4g3rCTnUG2t5ZddtnFWSmwiGBdCHP++efbTjvtFKyZy/PWnXwYWfJh5MqmT59uyQ7SuVGSHYorA96OibHBipATvIUzFJtRTvvuu29Qmnq74jyxruQXrBS4drCS8LYetkRhWcDVkRQJm7wRHXfccc4VEW6rvffe2x0Pk0L5tqJtcZVgzcLSlR9wn+A2wo0XPlfaEGsL14eJubA05USLFi2cFcTjt4HFA/caFhTAwsQ9g6Un3CZYP7CQYO1I5/rLBK4brp+3ugGWEqwo0XuDNsVCQzluOq5/GLbFMfu2Z8l9t+OOO9rMmTNdmRBFFQkWUSLBNE7cxAcffGDJN9CsGAnmZkm+uWZ1TiwRFrh56PyII/AJAfPqq6+6jjf5puvqe6IuHDo23Bth6GxwA+A2CHd8eYFjQ3ThMsnvNjLBOTG7MHEdjJ4Knzvpvvvuc2666LnT8YbFCuC+QfThKvPxFL///rtz2eB+8e6dvML2cPc0b948KNkI5Ygk3G1//vlnUJo32AbCFLM9LjoP7hwERTiGhUScUl5J117+3kCERq8r67Qln0cFS7pt4QatUKFCsCZE0UWCRZRoePgzWgjBwrwsxEjw5ooFZn1oLhY6DuZoSZcI8OTtOr9gwdhSiEkpLLBcMHoq3bmT8L/nBJ0oloqqVau6+BfadsSIEW5kFhaALaFatWpuO+nIVJ4XiGlBFG4IgrCxoNxzzz0uHoUYEgJcBw4c6BKWkoLEx6hE2VxMjhDFFQkWUWLAxUFAIgGtzMcShQBFXAuY/HFVhC0HWEGwyFx44YWbJD8UOq94K0x+3/7D4GoqLDi3s846K+25k3CD5AYCphEnuLAIQsY9hLtjSwOpcbFFrTwebynbEnB5ca28ywarzpAhQ5zIZdQS7jLcNCTETUGS6boW5vUWIq5IsIgSAx2OH4GTKRKdjomEBYA3alxHdNh0rrmJg8gLzLLLmzIjSMLWnLzANjje6BDjTGBRyq3rCBcW1h/iN3CrbCmcK6NdcDHR4bNd3GxRV1leYJQSrpF0w3Ypp12Ij8mvBYpt4LpCVDGyB4gFweKC+Aq7X2h/b4XZUrBq0V7EOEXvDdYp5/MtiVESoqghwSJKDHTUDMulg3/wwQc3meuEzoYhpHSoBGASV4FgoVMlVuSFF15wHZiH+u+//74bTpqfjgqxgasJqw+CyMO2iJmhs80JOixiJxAA4fk76DwZzhrdBi4GhiFjJQhbHwgSZRh2GIQE8SXEazBEOjz3B9vHdfbyyy+7z3NLq1at3JDw5557zgUiIzjyQtSSQvuxDY4jHM/B8THsPN1Q6kzQJsSqePw2hg0b5mJhfBC1dzMx5NmLCd8eDPXOBMHcub1PuK4ELkfvDWCdcj6XYBElCc3DIrY5POw9Ps8ymi+IeVh4S8ZiwjT8r732mnNP8AaNUGHisLfeesu9OTOvCXEpvEHjIiLgks6Ielhn6DT4z6HXX3/duYvo0LDg+HlYGMURdQ8gIBhVc9RRRznhQCAknSCdIoIDKwYCg+2yLzo3OiQEEyIrHX4bjGRiMjWsQHS8iCsCgulQw9sgAHPZsmVuvhTmkKE+He/999/vYkoAEUBAMeDuoe2Z+4NJ0ajP2z3bZy4S9k3Hyfwyfh4W2sN/PwqdPRYKgm0Rj9HRMZkgboT5ULyliwnoiD1iewgwzp9jRIT680fEIOb+8Y9/bDbGiG0jOhErCAGuL9vgHkFYIbC4H7xgQcRynRCriBnun0cffdSNMKOtaAdG6oSvP2KS+4J9cP4cO9eX/RLXE73GtCftyAgn7lPuDQKgOUf2hcWIv5PwVh9/Dum2lZvrIrYdmoclO5ms31Dm6quv/hdvSEpKBZl4Y8+0Tt6v+3y4LFMdRMOWvlHyI0aAIBroFBgSy1s4LgU6prPPPtt1cARyeqhHwCj7pqNFYLBEPBF4iTjxbpa8CBags2ViNM4NCwedElYIZljFqkNczeYEC3DcxE/QESJCEBQMz73++uvd9sKdmD9/7+pBBNDJH3PMMW4oNscY7tgQExwPFic6zc8//9x1vmyTETJnnHFGlksnNx0j26NTpw0J2M1t/It3zXF8iBbOAZEItCHDeRExbBcBBsQWXX755dmuZTp8Z8/Q6yuvvNJ9n9FjCBHiU2699dZsx8k1wWqDGORYaA+sZVwz2orryLExcgtod9qEa4/gpQ04Xtohk8gA7hEmAqScdudaEbvCEHyuLdfdI8FSdOGZgaAmxi5d8s9EUnS9OKaFCxcGLbMppZI/8pwd30LkER7GYcLr5P06S940fZlPlPlyn+eBz9wfInfQUTFTKuKEKdu3JFakoOB6EkNEp86w6PwEKxc0cWwnUXJAZCMmEbIkXirC+XDyZeDLPOE8RNeLCrjkM6EYFiHEVgMrDe4vYmO8i0UIIXKDBIsQotDBVXXLLbc4txPuCmJXiuoboBBi2yDBIoQodIilIS6EuI7bbrutQCbLE0KULBTDIgoFYhXChNfJ+3WWimERQpRUFMOSHcWwCCGEEKJII8EihBBCiNgjwSKEEEKI2CPBIoQQQojYUypBVKMQBUz0tgqvk/frLMNBt9FA23CekSbMMCqEEMUF/n6BmakzBd36ZTgPvswTzkN0vajA7NGZkIVFCCGEELFHgkUIIYQQsUeCRQghhBCxR4JFCCGEELFHgkUIIYQQsUeCRQghhBCxR4JFCCGEELFH87CIQiF6W4XXyft1ln6+lXDez70SzmseFiFEccPPw/LWW2/ZnDlzXBlzqDDnis/7OVXCeQjno2zus63NDjvsYA0aNLCWLVta7dq1g9L0bG4eFgkWUShEb6vwOnm/ztILk3Dei5RwXoJFCFHc8ILlkUcesdNOO82VZZo4zicI5yGch+j6tmTatGk2Y8YMW7x4sXXp0sUaNmwYfLIpmjhOCCGEENuExo0b22GHHWZVq1a1jz76yP7888/gk7whwSKEEEKIQqd9+/ZWvXp1GzVqVFCSNyRYhBBCCLFVIJZl5syZwVrekGARQgghxFYB9xCxLPlBgkUIIYQQsUeCRQghhBCxR4JFCCGEELFHgkUIIYQQsUeCRQghhBCxR4JFCCGEELFHgkUIIYQQsUeCRQghhBCxR4JFCCGEELFHgkWIIsLatWtt1apVwZoQQpQsJFhEiYIpoc855xxr3br1Jumkk05yf/E+e/bsoHZ8WLZsmV199dV27rnnxvL4hBCisCnV4fwXEnvvVtPuvryDrVi91i696xObt2h58HHuOOfYfe2s7vsEayn+XrbaXv14vH3x4x/J7a2wRCJh1apUsP33rGNnHL237VK3WlBzIwsWr9js/iuUL2u71t/BTu26p7VtUd9Kly4VfGK2YuVau2HAFzZ28nzbrlI5u+fKjta88U7BpxtZsWqtDflqsn34zRSbMXeJbdiQsCqVy9sejWvYWcfsY3vtWtNKbdysyCdc7zDhdfJ+neWGDRuyynyeZTQ/adIka9u2rftefkGwXHHFFTZ37lzr2rWrVaxY0ZWvWbPGfvjhB5swYYLVqFHD/u///s/atGnjPosDK1assDvuuMP++usv69evn+24447BJ0KIoszw4cOtadOm7mXptNNOc2WlS5d2qVSyM/LLcIJwHsJ5iK7HiWeffdauu+66YC07I0eODHKbUigWlm9Gz7AzbnrHXvlovM1duNx1OoCI+d8Pv9v5t71vT7/9s61bt8GV55bVa9bZ+KkL7JaBX9l1D/zPlq1YE3ySO379faH1unWIPfb6KPtjzt/JTjB1XGxnxLg59o97PrV+g4Y5USOKN7Vq1bKzzz7bLrzwQpcuu+wye+655+zee++1lStX2htvvOFEQlyoXLmy3Xnnnfboo49KrAgh8sStX8yyZg+NsQMHjbeJCza6lfNavq0p07hVj3/tvON21unAxlaxQllrULuqs14c1qphVlr490qb/1fq4X3iEXtYjyN2z/Z5i91rWfWqqTfVoSOnW78nh9mqNeudwmtSbwc7vmMzO7x1Q1u1ep3bDkLhl8nzrWyZUrZv01rJeu6rTih88M0UW75yrVWtUsEuPLGldTqosdvHIfvVt8oVy9vMeUtt/foNNmfBMvtr6Wo7cJ+6ztKyNil+Pvv+d2fNKV+ujHU+uLHVrF45teEkiJXrH/zCFv2davw6NavYUYfsakcfupv7PttbnzyuabMW24LFK+2gfeq5clH4eEELPs8yml+0aJH7a/ItgRiQjz76yOXDFhbgfq1du7b9/vvvNm7cODvssMOsevXqwadCCFHwzJgxw1l1f/zxR9tnn5SngmfR5lK4jiecB7/+9fSl1u/rlBt5VbKfnL1sjXVuUs2+m7UsT+Xlkv11QfHzzz/bIYccEqxlZ86cOUFuU7JZWHC5IAyOOHCXbKlWUtB49mlWc5PPESWwKClsnnlnjBMPNNY5x+5jT956tJ15zD52XPtmdv+1na3/1Z2cGKEDeu2TCTbx9wXuu1EqJo+lXasGWfs48uAmdkOvg+3eKzs6lw/8OHa2/bkwZ/cVlhksOkuWrXbrbOvZ27vbRae0sqPa7Wq3X3yYDUoeZ72dt3efYwX6avQMlxcli/Lly1u1apu6K2HWrFnOHdOxY0cX83LmmWfaxx9/7NxJUaiLRaRLly6ubo8ePeyll16y1atT92AYhNhjjz22SV0sPR6EVt++fV38DW6tJUuW2EUXXeQS+TAcz+233+62M3PmzKA0Vc7xctzsh/PgfDhWIUTxZNpf2Z85M/5eY8vXbshzeRwoUJfQj+Pm2PQ/Uw/Pti3qWc+ueyWFi1vNYt9mO1uPjru7PJYUYknyQtNGO9oeQWzKyqQQWbJ00w4gym9/LHIWHWjacEcnVMqWzX7qWJbOPb6FlS1T2tat3+COa/Xa9cGnoqSAGJgyZYqzvFSoUCEoNRff0qtXL+dvPuaYY1yeOjfffLMNHjzY1q/feK+MGTPG+vTpY5999pm1b9/eevfubXXr1rX+/fs7ERN2NU2dOtXVfe2117LqNmzY0AYMGGB33313RrdU1apV7YADDnCWICxCYebNm2c//fST7b///s71BWzn3//+t916663ubY79dO7c2T7//HPnDuM4hBDFjzb1qlj1SmWDNbMDk+s7VS6b5/I4UGCCBes9ggXLCdYVXDlRUeDBcrLD9qnOAFfN0uW5j0UpX7aMVQksLOvXbbA1uRAVoyfOde4owIJE8G86Wu1Ry+rWrOLyv89anOUGE8UfgnoxzSIqRo0aZUcffbTVqVPHfbZw4UIbNGiQtWjRwlk+rrrqKrv44oudVYRROy+++KITDoC144knnrBy5crZ448/bjfeeKOLkXnwwQft8ssvt/fff9+++eYbVxerydNPP+3iU4if8XXvv/9+lw/XTcehhx5q2223nY0YMcL97jzjx493I4k6dOjgjgMQT59++qndddddbvvsh308+eSTbrj0Cy+8kNZSJIQo2uyxU0X7/vw9bfh5e9rPffa22zrUy1d5HCgwwbJy1dqs0T3VqpR3FotM4GKqWzPlfkEUzF+ce2EwN7mPSdMXuXylimWtaiB8NgcBtoD1hNFAmahWpaI1DtxbBAjPnrfU5UXxY+zYsdapUyfnGiExIuiEE06wL774womRnj17ZvmAsVYgYo499ths7qIyZcq4bWBp8YJl8uTJTkBghdltt91cGVCXmJlmzZo5/y0WGep+9dVXzhVUv379oGbK93zwwQdnq5uOevXqOZ83vu+lS1P3KuKDdb7LyAPgM1xBWGQOPPDArPOCXXbZxcXqTJw40VmXhBDFE6wklcpt2uXntXxbUmBHw5BoAl6hfLmkkNiuvMung8elD2gl3oUYk5zgBXLqzMUuoHf2/GWubJ+mO1vDzQgjYLizt5RUKF/Gtt/ccSUPyR8XbqFVuTguUTSpWbOmi+XANUIingMQK7h7wu4gLBbAcGgvcHw6/fTTXQzKggWpWCxiRtatW+cEQ1gYwM477+wsNNdee60TMLhhcNXcd999m2y3W7du9ttvv9nff//tREg6sMy0a9cum1to/vz5TmAhTHbaKeU65dimT59uQ4cOdeIkvB/qvfrqq07ULF+et+kMhBBiaxIv+RQCa80p175lHXu/6NIRF7zohkOPm+JjUarbJf9vf2c1ESKvRIc1X3/99daqVSv78MMP3RwtURAHJ598cpbAiaa99947qJmC+rmle/fuabdJQlAgbjLBMSNMvFuIeWQ4ftxFUcG07777pt0HiQDdKlVS7lAhhIgjRa63R6Aw6mjA9Ucaw7GFKAgIRMWN8+uvvzrREo4J8RDX4gVONBEvEgYrS27BSpJumyTEjI9DSQfCi+Ba3EDE2nz33Xe21157OVdPlF133dVZj9Lth1gcrE5CCBFXCkywVK5QLikgUm+Va9ausyWbCaSlK/CTtpUrW9oNp47C0OfLe7a2m88/xKWDW6QCf3DVrE5uH7dTbqhcqVzWfCyr16zfbIAvfZQ/LoQRQ6tFyYF5AbBYfPDBB9mG+jZq1Mi5bhgplE7IhCEWpWzZsi5GJlqXGJEbbrjBBeAS4OrrDhs2LN8Br4iZww8/3LmFmCGSJW4fRhF5dthhBydG+Dyd9UgIIYoCBSZYKlVEsKQsHn8vW2MzguHN6fhr6So3Ay4gJmrusKn5PDoPS5+TWlmNHSq5zz4ZPs2mzvzL5XNDozqpQEnEzsRpC10+Hcx4O3t+KniRkUR1g3lZRMnAW1mILfnkk0+yBAcipkmTJvb666/b6NGjXZkHAcAQZGJHgEBbYkOGDBli06ZNc2XAKCRiSL788ktr3ry5m+/F12UED8OLwwKHeJKHH344V8ONd999d2dRYWpvpu5nm2EQLIgY4lgYDRQeKs1xMRqJyfTICyFEXCkwwYK7/IC96ji/OQ/ez76blnHq/eE/zXSz58Luu9TYbCCsp36tqk64wOKk4Hl36KTkftxqjrTco5abxReGJffNCKB08D9E02alRhTtUi/5VhqaKVeUDJgLhdE0b731VlYgK5aQa665xk36dumll7oJ3BiyzBBhRhMx9NiP0sGycd5557lA2fPPP9/VoS5DocnjVsIF5OtSTgzKbbfdZldeeaWry9DqU045xd57772sYN7NwfeJdWEoM6OGGD0Uht8k22Pf/OUAbqGHHnrIBg4c6NxB/G8SQ7pzsh4JIcS2pEBjWBAsftTO8J9n2csfjdtEVIz5bZ699GFqCCgz1jLTbG5AEHU/rGmWiGA22kyz5EZp1mhH22e3lH+eIdGPvjZqEzGFRWjgayOdFQZ3EMdVoVzmYEdRPEFEMLyZ6aHffvvtrCHFDHt+/vnnXafP5HHMX/Ltt986IcB8LFhgPC1btnRlDHnGokJd4ksQJQT3hgNy+R5zvDCDLQGz1GUIMu4p5mjJzR8wIkgIsvWjhtIF/FLGJHfMbIsbiT8fw9rCaKgHHnjAiazNBfcKIcS2Jtu/NRPvkY7/e+Ib96/L8K+LDnX/7ZMJ/kvozkHDsqbnb1y3mnU9ZNfkQ7K0fTdmlptcjjgRPmPq/jOO3seJEQj/WzPupYdvPNJ2iriLnnxzdFIIpYaZHtqqgf3zgnZOYOT0b83+v4T89Pz8l1Dngxq7OWE4pm+Tx+aHVzN1/zVnHZhx4juRM9G39fA6eb/OEleEL/N5ltF8QfxbsxBCxAn9W3N2tuq/NR++f0O75cJDnZuHzmbqrMXOcvHgiz/a97/MTnY8CTfXyend9ko7dX9OdG/fLGs2WoTGL5PmuXxO4Hr69z86OKECc+Yvs+fe+8XuffY7+3LEH06scIE7ttnFLj+ttcSKEEIIESMKpVdm+vvn7jjWTu26p9WqsV2W0iOQFUHAHw324n978iEKaie3hwUEmG7/lY/G52riOUC0PHlLN+tzcisXiOsniatSuby13quOPXhdZzciqXLFzMNIhRBCCLH1KZXADCJEARO9rcLr5P06S+/6Cee9Gyicl0tICFHckEsoO1vVJSSEEEIIUdBIsAghhBAi9kiwCCGEECL2SLAIIYQQIvZIsAghhBAi9kiwCCGEEGKrwP+j8f9m+UGCRQghhBBbBf4Jv0GDBsFa3pBgEUIIIUShw3+r8Y/y/N9afpBgEUIIIUShwT/ff/XVV/b3339bly5drHbt2sEneUMz3YpCIXpbhdfJ+3WWfkbbcN7PbhvOa6ZbIURxw890+9Zbb7l/iQdmqWWGW5/3s9aG8xDOR9ncZ1sbYlZwA2FZyUmsbG6mWwkWUShEb6vwOnm/ztILk3Dei5RwXoJFCFHc8IIlOh1/OM8ynAdf5gnnIbpeVNDU/EIIIYQo0kiwCCGEECL2SLAIIYQQIvZIsAghhBAi9kiwCCGEECL2SLAIIYQQIvZIsAghhBAi9kiwCCGEECL2SLAIIYQQIvZIsAghhBAi9kiwCCGEECL2SLAIIYQQIvZIsAghhBAi9kiwCCGEECL2SLAIIYQQIvZIsAghhBAi9kiwCCGEECL2SLAIkU/effdda926tY0aNSooMUskErZixQrbsGFDUFL4LF682M455xzr27evrVq1KijNzLY4RvbFPtm3EELkBwkWUaLwnTtCY3MJMZIfvvzyS+vYsaO98MILQUn+oIP/4Ycf7Nprr3Xb45iOPfZYe+SRR2z27NlBrfxRUMeYF9gX+2TfcWDRokX22GOPuTalbdu2bWuXXnqpfffdd1tVyAkhco8EiyiR1KxZ084880zr3bt32tSwYcOgZt6oVKmSlS9f3mrUqBGUmLN6YP1AKCGYcmL9+vX25JNP2sUXX2xjxoyxQw891B1T06ZN7cUXX7QzzjjDiZn8ku4YC5sqVapY1apVrVq1akHJtoO269mzpz3zzDNWt25d69WrlxMukyZNcqKFtucabA3yem8IUZIplZCNVhQC0dsqvE7er7PkjdaX+TzLaJ4OhTfhLYFO4YorrnD5Bx54wHbYYQeXzw9YYW6//XZ74oknrFWrVkHpptAp3XHHHTZz5sxc7XP48OF21VVX2ZFHHmnXX3+9bbfddsEn5tqAsrJly1r//v2tfv36WedEns6vYsWKQW0R5ffff3dtC//6179sn332sVKlSrn15cuX27///W/75JNP3PXq1KmTKy9M8npviOIHv3deRkqXLu0S92M0zzKcB1/mCechul5UGDlyZJDbFFlYhIgZ/GDXrVtnxxxzTDaxAjzYeBufOnVqttgZkTNYTd566y3nUsN6te+++2Z7qNPWF1xwgbO6fPjhhy7mRggRHyRYhMiB1atX20svvWRHH320i3fAlcRbOKIiCiLCx8B4c3+7du3so48+srFjx7q39tya/9esWRPkstOiRQvnItp+++2Dko3MmTPH+vXr5+JFDjroIOfimDBhQvBpivAxeqZNm2bdu3d3ZbhM+vTp477PdrDkEPMRhnrUZ9u0TY8ePdw2Wb733nubHDv1+Twssh566KGM23j//fc3cctgbRs/frw7J39snOvkyZPt6quvzjHoeMmSJfbLL7/Ynnvuafvvv39Qmh3cZHvssYdNmTLFFixYEJSmYoqIb/HtQiKfKebFx8h06dLFnRNL1n07bum9IURJpMy/sIsKsQ2hI/L4PMtonod9gwYNXFl+oaOgg4CuXbvm6D7hLfvuu++25557zurUqeM6WOIwWMeUu3btWlfGZ4BgoMM+/PDDXcfH2zp5Oj/cODfffLN16NDBlZcpU8Z9Jwpv/V988YWzouy+++620047ZbME4DagE2zcuLFb9+dEx82+MRuzD2JVEB+jR4+2gw8+2MWQQPgY2T7QSWJV+Pzzz11gbPPmzV2nvHTpUncs48aNc9uoXLmyq//rr786UfHxxx87NwsdL9v67bff3HY4hpYtW7qlrz906NBsbcWxIWC++eYbmzhxottGs2bNnCjhOOrVq+fWPT/++KNz58yYMcOOOOIIO/DAA933Bg0aZH/88Yc1adLEDjvsMNfO6fjzzz/tzTffdNeF76dr/3LlyrnPTj311Kx4G4TT008/bXfddZe7XxCuWGdwz73yyiuuzn777Zd1rlhwcNFxvrj1OC8YMmSIE0y0I9ac/NwbovjB/YxQ5jee2wThPITzEF0vKvB8yoQsLKJE4t9o6fijKWx5QJTQKdNJ0WlddtllduONN9rLL7/sOr7NQafD2zzbRHQgGIh1oXMj6DUTvP1jQaGTP+uss5ybgmOaP39+lohLB8LlpptuskcffdS5PO6//3678sornfAheDc37Lbbbvbss8+62BzO9amnnrLzzjvPCQuOIbr/448/3rUFQuKGG25wQo5zJDgYkZMTCEKEDaOI2AZtO3DgQKtevboNGzbMVq5c6ephHWHbQKwHcR+c4+OPP+5GUuWGv/76yz0MuRaba/8ouOief/55ZyXx94BvGwQJy++//z6obU6oINwQOFyPCy+80F0Lzo12RADm994QoiQjwSJKJJsbJeRHCGE9oSOi82RkjrcuQK1atVyMSWFAZ8b+6PTpEOn4ERBHHXWUEy+Z3BBYRNq0aZPtDYyYF8DFkRsQSwTveug8TzzxRGfpoONetmxZ8EmK9u3bW4UKFYK1VLsgshAiI0aMCEozQ/2zzz47W9vS/nTmWCpwx8H06dOd6KINwu4crBremlUYcA98+umnziISvQco4x7i/kCEUBe8yArDtcCFhVtocwHaQojMSLCIEonvKHn7jSbecoFRI5j9qYvA2ZrQwe26665255132meffebmX0EgIV5wN/BWH43xoPMuDDMwb/+4W2bNmuWsFDmBKwe3D26aTHE4nnTHTBnurDBYiRBBuJ22prvE3wOcf+3atYPSjXCuiCvqUBcQcYguLCrEqeDewjrG0G4sKlxXIUTekWARIgewOGzLocK81ROvQbgZMRN77bXXJm6IwgQry4477ugEUlQkpQOBQ5wNddNZgraEdKIht2AJQUgRM5KTkIrCd4lviZJOXCFuHn74YTv99NNd3A3D0LEMMfcLLsaCbhMhSgoSLEJkgM6It3niHvLaweUX3sQHDx7sgmK9iyEMb+7nnnuuG6H0888/B6WFC+dOwDNtkRvrBvEmBPFSlzYsCHwgLYGz+QURhaWMIEdvDYmCO4e4E2JzcEN5sCylux6UpbM6ETh7ySWXuABkRpQxvwttQZzO//73v6CWECIvSLAIkQHenHlbJpZi7ty5QWnhQlArMRMffPBB2lgI8EGZ6YZVFwYIEFwyuD+wNOQEriNEXqNGjQosgBShhqWJWJzcWHnSgeWHieIYhZQpIHjhwoVu5BFuG4JhiVMhDojzTyeWKOMz6lAXtxVDtAlQRughUrBOMfLo1ltvdcfw9ddfbzUBLERxQoJFiAzgAsAVwxs0o1jojDwIGIap5gU6qZw6KiwABNriSmDqeB906sEywH6xOGSaS2RLYNhtWJwhDphsjVEvBxxwgIvDCINbKnxOuFsYzUPHTP2CAsHCUGIsT+GZMHGvMCoHkZETWHxOOOEEZ/1gbhniTsLQtsxajEDFhYNA4h5gqHG6e4A8ZXxGHepyXRhezkimn376KaiZwgst2jBqqcrNvSFESUfzsIhtTniorM+zjOYLch4WOmU6KNwqdIDRRMdDvASJt2jmHOHNGMsBJv177rnH5s2b51wCmeZh8XOc0DnRoRJ8iYWA7bHddBO/EYDKiBzO9bXXXrN33nnHdYAIBrZ73333udEyDDXm/294g/fnhEiIzkPij4dAYsRXuCzdPCy4S9gWdRAvDHHGWsDIlosuushZEcDPq8KSeVTo5Bm9NGDAgKzh2AwD9i6hTPOw0B6Ig7DlBsvRV1995Sw7fq4cRiJh8SAAGcHGRHe0Kf/7QxshXHKahwVwCzF/DUPVX331VWdtYR4ZtovbhnXalsnr/LEjcLgur7/+ujsH2oZjJ06Fe4X6nBf1udbcoxz/G2+84Y4TYYTVjPp8jqvIx+Lk5d4QxRPNw5Idfl+ZkIVFlEiIFWFuDTq8dMnHL/CWTUwDsQdMokYHTqfGnCNM9JUbeHAQcInlhKG+mWbJ9bBPts1xIBQQSuRZYmVgnhKGX0ff0guCk08+2Y1s4RyJpWF52mmnucnzEAxRGMXEqBhEDm3DueL6IM6moI+PIduMlqJNEBgIgl122cXNO5OXYc1sh3MjKJb5eGhbrgnbZVsIkPCxk6fM/9cPw81J5CmL1kc4MXzZB92yfSbjY94f5nHZe++9g5p5vzeEKMnozw9FoRC9rcLr5P06S96OfZnPs4zmeVPd0j8/FOnBEnD55Ze7jpNJ0XICq0tu/vhxa+CPnXlorrvuurSjeYSIK/rzw+xgtcyELCxCiCIBbhiCkRGvHuJCsEpgRiZmRmJFiOKLBIsQIvYQK8S09lh1mNwPtxiJPyDE5cJfJ/j/7BFCFE8kWIQQsQfLCX9LQIwJsTTErxAPQsAxMTPEGRH7I4QoviiGRRQK0dsqvE7er7P0sSrhvI9bCecVwyKEKG4ohiU7imERQgghRJFGgkUIIYQQsUeCRQghhBCxR4JFCCGEELFHgkUIIYQQsUeCRQghhBCxR4JFCCGEELFHgkUIIYQQsUeCRQghhBCxR4JFCCGEELFHgkUIIYQQsUeCRQghhBCxR4JFCCGEELFHgkUIIYQQsUeCRQghhBCxR4JFCCGEELFHgkUIIYQQsUeCRQghhBCxR4JFCCGEELFHgkUIIYQQsUeCRQghhBCxR4JFCCGEELFHgkUIIYQQsUeCRQghhBCxR4JFCCGEELFHgkUIIYQQsUeCRQghhBCxR4JFiCLCu+++a61bt7ZRo0YFJebylPGZEEIUZyRYRIli8eLFds4557hOPppOOukke+SRR2z27NlBbSGEEHFBgkWUSGrWrGlnnnmm9e7d26Wzzz7bKlWqZIMHD7Zzzz3Xfvjhh6CmEEKIOCDBIkoktWrVciLlwgsvdOmyyy6z5557zu69915buXKlvfHGG7ZixYqgthBCiG2NBIsQAaVKlbKDDjrI2rVrZxMmTLC5c+cGnwghhNjWSLAIEaJ8+fJWrVq1YC07s2bNsn79+lnHjh1dzAsupY8//tjWrFkT1NgIde+8807r0qWLq9ujRw976aWXbPXq1UGNFIlEwn7++We78cYbs7abqa4QQpRkJFiECEFQ7pQpU6xixYpWoUKFoNRcTEuvXr1s+PDhdswxx7g8dW6++WYX97J+/fqgptmYMWOsT58+9tlnn1n79u1djEzdunWtf//+TsR4VxNi5b333nMuqWnTptkJJ5zg6jZs2NAGDBhgd999t61atcrVFUKIko4EixBJNmzYYDNmzHCigqHCRx99tNWpU8d9tnDhQhs0aJC1aNHCWT6uuuoqu/jii+2xxx5zAbovvviijRs3ztVdsmSJPfHEE1auXDl7/PHHneUEQfLggw/a5Zdfbu+//7598803ru68efPsyy+/tO7du7vtE0dD3fvuu89OPvlk+/zzz23y5MmurhBClHQkWESJZOzYsdapU6esIc1t2rRxFo4vvvjCiZGePXu6mBb46aefnIg59thjs7mLypQp47aBpcULFgTGiBEjnBVmt912c2VA3a5du1qzZs2cCwiLDIG/CCSsNFWqVAlqpuo2bdrUWWLSuZuEEKIkIsEiSiTRYc3EjwBiBXdP2B00fvx4t7ziiiuyBI5Pp59+ui1atMgWLFjg6sycOdPWrVvnhIkXPJ6dd97ZWWiuvfZaJ0oAy87o0aOzxbCQbr/9dve5EEKIFBIsokQSHdZ8/fXXW6tWrezDDz9MOzqocuXKzk3jBU407b333kHNFNTPCawszzzzjF100UW2dOlSu+GGG2zgwIEuIaaEEEJsRIJFiCQ1atRwbpxff/3ViRYCYqMQ1+IFTjR16NAhqJUCK0tOTJ8+3d566y3r1q2bcw0deeSRzjVFaty4cVBLCCEESLAIEXDIIYc4K8sHH3zghiV7GjVq5OJJGCmUTsiEqV+/vpUtW9bFyETrMgIJKwoBuMSm/PXXXzZnzhzbb7/93HDqMOFRR0IIISRYhMjCW1mmTp1qn3zySZbgQMQ0adLEXn/9dRdvEgb3EUOQ58+f79YJtCUGZciQIW6osodYlaFDh7pRQc2bN3cChYTr6Lvvvss2q+6kSZPs+eefD9aEEEKABIsQIZg35YADDnCumt9//92VYTW55ppr3ERul156qfXt29cNWb7rrrvcaCKGKRODAlWrVrXzzjvP1q5da+eff76rQ12GQpPHrcRMuoC4OeKII5w4OuOMM+yee+5x87cQvxIO4hVCCCHBIkQ2EBwMb8ZV8/bbb2e5ZogrweqB4GDyuCeffNK+/fZbO+WUU9x8LFhgPC1btnRlDHnGokJd5nK57bbbXHCvD8hlOPR1113nRNDy5cvttddec0tGCBHTgmuJuWFyckMJIURJoFTyYainoShwordVeJ28X2eJu8SX+TzLaB5XSdu2bd33hBCiOMALEPMulS5d2iWmQ4jmWYbz4Ms84TxE14sKI0eODHKbIguLEEIIIWKPBIsQQgghYo8EixBCCCFijwSLEEIIIWKPBIsQQgghYo8EixBCCCFijwSLEEIIIWKPBIsQQgghYo8EixBCCCFijwSLEEIIIWKPBIsQQgghYo8EixBCCCFijwSLEEIIIWKPBIsQQgghYo8EixBCCCFijwSLEEIIIWKPBIsQQgghYo8EixBCCCFijwSLEEIIIWKPBIsQQgghYo8EixBCCCFijwSLEEIIIWKPBIsQQgghYo8EixBCCCFijwSLEEIIIWKPBIsQQgghYo8EixBCCCFijwSLEEIIIWKPBIsQQgghYo8EixBCCCFijwSLEEIIIWKPBIsQBcyqVats7dq1wZoQQoiCQIJFlCgWL15s55xzjrVu3XqTdNJJJ9kjjzxis2fPDmrnHb577rnn2tVXX23Lli0LSoUQQmwpEiyiRFKzZk0788wzrXfv3i6dffbZVqlSJRs8eLATHD/88ENQM29UrFjRdthhB6tRo4aVLVs2KC08Ro0a5cTWu+++G5QIIUTxRIJFlEhq1arlRMqFF17o0mWXXWbPPfec3XvvvbZy5Up74403bMWKFUHt3LPjjjvao48+arfeeqsTL0IIIQoGCRYhAkqVKmUHHXSQtWvXziZMmGBz584NPhFCCLGtkWARIkT58uWtWrVqwVp2Zs2aZf369bOOHTs6NwwupY8//tjWrFkT1NgYI9O3b18XfBtm0aJF9thjj1mXLl3c93v06GEvvfSSs+hEYV933nnnJnVXr17tPveuoAsuuMCt33777XINCSGKNRIsQoRAcEyZMsW5cypUqBCUmotp6dWrlw0fPtyOOeYYl6fOzTff7OJe1q9fH9RMz9SpU61Pnz722muvWfv27V3cTMOGDW3AgAF29913Z3M/jRkzxtX97LPPsurWrVvX+vfv70QMdRs3bmwDBw60q666yn0H8cQ6okUIIYojEixCJNmwYYPNmDHDiQKsF0cffbTVqVPHfbZw4UIbNGiQtWjRwlk5EAkXX3yxs5YQoPviiy/auHHjXN10YGl5+umnrXLlyi5O5sYbb3RxM/fff7/Lv//++/bNN9+4ukuWLLEnnnjCypUrZ48//nhW3QcffNAuv/zyrLrVq1e3Nm3a2B577OG+h4BhHWEjhBDFEQkWUSIZO3asderUyVkkSHT2J5xwgn3xxRdOjPTs2dPFtMBPP/3kRMyxxx6bzV1UpkwZtw0sLZsTLJMnT7avvvrKuXfq168flKZiZg4++GBr1qyZ/fzzz85KQ90RI0Y4K85uu+0W1Eztq2vXrtnqCiFESUKCRZRIosOaiUsBxArunrA7aPz48W55xRVXZAkcn04//XQXm7JgwQJXJx24g3Dj3HfffZt8v1u3bvbbb7/Z33//7Sabmzlzpq1bt84JEy+YPDvvvLOz8Fx77bVOwAghRElCgkWUSKLDmq+//npr1aqVffjhh2lHB+HOOfnkk7METjTtvffeQc3MdO/ePe13SQceeGA2EcL+hBBCbESCRYgkTPSGG+bXX391oiWRSASfbIS4Fi9woqlDhw5BrcwwXDrdd0mIGeJWPFhZhBBCbESCRYiAQw45xFlZPvjgAzes2NOoUSPn0mGkUDohkxPErTDr7bBhw7INgU6Hr0uMTXRfjGC64YYbXABuTtsRQojihgSLEAHeykLMySeffJIlGBAxTZo0sddff91Gjx7tyjy4jxiaPH/+/KBkUwieJV6FYcqff/55NiGyfPlye/jhh90+wdcdMmSITZs2zZUBo5iGDh1qX375pTVv3tzNFxOG7QghRHGmzL+SBHkhtgnhDtznWUbzBLc2aNDAleUXhhh/9NFHLs+om+j0+QxlJsgWawojeBg+XLVqVWdlYZI4JmZDSEyaNMk+/fRTu+eee1zA7WGHHebq+u3zHcqwlhDAy/BjhiMjRBhR9Mcff7iRQ3x/4sSJbobdevXqubocA8LmzTffdH+myPEwdPqVV15xbqlTTz01y33E/tjuyJEjnXhiWHR4dJEQIt4wnQIvSwTZ5zZBOA/hPETXiwpz5swJcpsiwSK2OV6YQFSkhPNbQ7AgGLBevPPOO27JcOfSpUs7McEQZlxDCI1vv/3Wjew5/vjjXcCun/8knWABxEznzp2d0Pj666+dyECMHHrooe5/h7CaeBAshx9+uC1dutRZVai73Xbb2T/+8Q8744wzsh0zf7TIiCcEFqKF0UUtW7YMPhVCxB0JluxsTrCUSnYEG3sLIQqI6G0VXifv11ni7vBlPs8ymseq0bZtW/e9uEKcCcOfiUVhev6oIBJCiDDMnt20aVP3YkRCaETzLMN58GWecB6i60UFXrwyoRgWIQoQgmEVECuEEAWPBIsQBQBmTKbU57+FmAiOIN3w5HNCCCG2DAkWIQoAZqllZBEBtUzrf+KJJxZZk6wQQsQRxbCIQiF6W4XXyft1lj5WJZz3cSvhfFGIYRFCiLygGJbsKIZFCCGEEEUaCRYhhBBCxB4JFiGEEELEHgkWIYQQQsQeCRYhhBBCxB4JFiGEEELEHgkWIYQQQsQeCRYhhBBCxB4JFiGEEELEHgkWIYQQQsQeCRYhhBBCxB4JFiGEEELEHgkWIYQQQsQeCRYhhBBCxB4JFiGEEELEHgkWIYQQQsQeCRYhhBBCxB4JFiGEEELEHgkWIYQQQsQeCRYhhBBCxB4JFiGEEELEHgkWIYQQQsQeCRYhhBBCxB4JFiGEEELEHgkWIYQQQsQeCRYhhBBCxB4JFiGEEELEHgkWIYQQQsQeCRZRoli8eLGdc845LpEXG9ukdevWm6STTjrJHnnkEZs9e3ZQWwghtg0SLEIUAVatWmV9+/YtVKFVs2ZNO/PMM613794unX322VapUiUbPHiwnXvuufbDDz8ENYUQYusjwSKEcNSqVcuJlAsvvNClyy67zJ577jm79957beXKlfbGG2/YihUrgtpCCLF1kWARQmSkVKlSdtBBB1m7du1swoQJNnfu3OATIYTYukiwCJEDa9assY8//ti5S4jraNu2rV133XU2ceJESyQSQa2NzJo1y+68807r0qWLq9+jRw976aWXbPXq1UGNFHz3559/thtvvNE6duyYtq53BSEYPvroIxs7dqx16tRpE9fQhg0b7LvvvrM+ffo4gZHTMeaF8uXLW7Vq1YK17HCu/fr1yzp+2oi2os3C5KUNo+dCIk8Zn4V56KGH3PZGjRoVlKTw7da9e3ebNm1aUJqqT9mIESPsn//8pzuORx99NPg099cOFi1aZI899tgmdbFGCSEKnjL/ShLkhdgmhDssn2cZzdNBNGjQwJXlFzoyOn7o2rWrVaxY0eUzgQsEl8jAgQPdvrt162bNmjWz77//3l599VWrU6eONW3a1FkiYMyYMXbVVVfZr7/+akcccYQTGnRgr7/+urNOHHjggVauXDl3Pu+9955df/317ntHHnmktWnTxtauXWtvvvmmq0tHTd26deva4YcfbgsWLLCyZcvazTffbB06dHDlZcqUsfXr19vTTz9td911l4tD4bz8Mb7zzju25557Wr169dx+0pFTm/z111/u+NetW2fHHHOMbb/99q6cmJYrrrjCdfJ874ADDnDH+OKLL1rp0qWtZcuWbolYeeCBB5xY2G233eyoo46yhg0b2jfffGPvv/9+tuMLnwvHcfTRR9u+++5rkyZNsldeecXV2W+//dx2gWNA9CFCuBYejvWrr75y7cj+qlev7sqpj7ihbcaNG2eNGzd2149jze21g6lTp7pz//HHH7Pq+mv3559/ZqsrxOaYMWOG1ahRwz1DcpsgnIdwHqLrRYU5c+YEuTQkH5xCFDjJN+FsKdkRZaVkZ5JIPtxdSnZmiWSHmUh2DImkOEgsW7YssXTp0sTff/+dSHaUiaRISSQ7wcS8efMSw4YNC7aef9jm2Wef7RL5nEh2+In9998/kXyTdsftSXZKid69eyeSHXXit99+c2Uc8yWXXJI44YQTssqA7z377LNuOx9//LEr4/tXXnll4o477nDn66Huf/7zn8Shhx6a+OWXX4LShGufpFBJe9zJztfVT3bo2Y6RNuvVq1eiT58+7tgykalNuFbTp09P3HTTTe7YBw8e7K4lcE04/2uvvTaxePFiVwbs/+GHH3bHkxQSrmzixImJzp07J+6+++5sxzd58uREUgC5bSxfvtyV+XO55ZZbssqA++Kf//xnIikEst0HAwYMcMc2cuTIoCSFby+2nxQXQenG+myLbXrycu3C1yLZ2bgyoG3efvvtbHWFyAnuZ36r/KZ43vEb5H7kucA9ynORe47nJM9L/+zk3gw/V8PPW/87LYqMGDEiY5JLSIgMJB8Yzo2BBQBzP9YMDwGquGWSDxf7+uuvXVmyA3auBqwQWBI8fM9bPbAGJB8u7vv9+/d31pIqVaoENVN1eePHshN1q6SDt/pPP/3U6tev76wu4WPE2oL7aMqUKZt/awnw7ibcGyQsPskO3L744gu7+OKLrWfPnllvbT/99JOzVBx77LHZ3EXsn21gHcGCARwjVpwou+yyiyVFjJ122mnOcuTPZbvttrMzzjjDKleuHNQ0V4Y7CUsJx0Pd/OKvHdv05OXaURfrDa4g2t1D2xx88MHZ6gohCg4JFiEygHtj+vTptvvuu9sOO+wQlG6Ejq1JkybOPUCHPHPmTOeKoMOKmmN33nlnF99w7bXXZomK5FuQjR49OlsMC+n22293n+eG5cuXO3fJb7/95txVfhs+3Xfffc6VRr2ciA5r5pgAsdKrVy+rUKGCW4fx48e7JW6R6D5PP/10t0/aD2gjxBSuFWJRXn75ZddmsNdeezkXD3Ey/lyoX7t2bfd5GNxGiEfq5OZ8MoE7KXp98nLtOHYEJW0bPXeuAdci+Ya8RaJKCLEpEixC5EDVqlXTxiPQyZKihC0DmeDt+5lnnrGLLrrIWXJuuOEGFydDQjTkFTp55krxYiOa8JHnRHRYM/E1rVq1sg8//DDt6CDO8+STT067P9Lee++dVY/zu+WWW5ywo6M/5ZRTrHPnzi5eZWUkSBUrSrr2RmgwL0xhkptr5yFuJt15k4hhCVu7hBBbjgSLEDmwZMmStG/LvGWne9PnTT0nsNy89dZb7o0c15APuiURCJpXsI6cddZZWWIjmho1ahTUzD2IHFwkBKEiWhJBEHQYgmLT7Y+EVcWD0MB99Pzzzzt3CkKFQFUE2v3335/N/YWbLV17U8ZnhUlurp2H40933iTEjIJuhShYJFiEyMBOO+3kRrPQYaebXfb33393Ef5YN4jZIJ6BWAxiQaKdO9/HyvDggw+6zpmOl7gS7w4Jk5fYB7/fX375Jdvw3YLikEMOcVaWDz74wI0G8iCAEGyMukknZMIQc4JAmTdvnlvHisHIH9qD0U9sg5E1xJQQv4PLhfUolPEZdXz8Ce1dEOTl2vm6w4YNy1WckRCiYJBgESIDDN9t3769i9f473//m01IEJ+BSwf3xaGHHurKiGkhjmHIkCHZxAOxKkOHDrUvv/zSmjdvnuVKouNmbhE6fg/xGVghMkEHGe4kESwcI2VPPfWUix3x0PGyfWJG8tuxeisLQuGTTz7J6swRMQg14lKIwwmD+2jAgAE2f/58t45lBEsKFqVwG5KnbWgHzgOLBFYZxNwLL7yQrV3IU8Zn1PHWC2JOgCDgsNCgHQl8zS15uXa+7meffWaff/55tv1icXv44YezYnSEEAWH5mER25zwA9/nWUbzdMYFNQ8LnSqdC53ayJEjsyWsFbxF8xaPe4b9EnTJZwRnMioINw5unWuuucbFKxCoSVAqc4HQiTEfB38YiNhhXhLmEMF9cuqpp7rOlrgYPsfVQv0//vjDCRUmMWOSMjp55gYh4BeIh2CSNeoy6gdrA4GpiCqsHbTP22+/7UQF58acInTwgwYNcpYiP6dLOnybQLp5WDgnzgNLCKNgEGkcP/tlFNW7777rOnlEAqN87rnnHifoDjvsMFeX72NdoQ18GyKk+FNFLBqMPmK7tCFzy7BECCEUsEKxX0QA3z3vvPOcu8XPw8I1ohzxwKgk2hGB9uSTT7rYGFxR0XlYaL9wGeTl2lF3jz32cPPIIHD8fnF1ce5cJ9p7c3PfCOHRPCzZ2dyIRgkWsc3xwgSiIiWcL0jBgjuHTp2hudFEh8pkYHRodFB0plgT+IwOGRcRb9j8dHxH66HTw81BIC0dLp0aneo//vEPN1TXiwFcCggdPmO7DKlleDCjbo4//nh3jAz7ZTI2/2DizR4xgiti4cKFbvgw36HzxuLRokULJxzodLE4ICouvfTSbPtNR06ChQ4aywKT0LEkzoZ90iFzDFg/6Ky//fZbNzqG4ydgF/EBtCEzynLtEIi0IdP877rrrm62W8SDFyAsEWr77LOP6/ipi4CkLXDLIFbCwawMCUccIJBoF6w9PPzZP22DpSM3ggVye+2A7xI0zLkhYKmLyMHaduuttzprjBC5QYIlO5sTLKWSHcHG3kKIAiJ6W4XXyft1lpjdfZnPs4zmeYOn4xNCiOLC8OHDXVwWYp2E0IjmWYbz4Ms84TxE14sKWEwzoRgWIYQQQsQeCRYhhBBCxB4JFiGEEELEHgkWIYQQQsQeCRYhhBBCxB4JFiGEEELEHgkWIYQQQsQeCRYhhBBCxB4JFiGEEELEHgkWIYQQQsQeCRYhhBBCxB4JFiGEEELEHgkWIYQQQsQeCRYhhBBCxB4JFiGEEELEHgkWIYQQQsQeCRYhhBBCxB4JFiGEEELEHgkWIYQQQsQeCRYhhBBCxB4JFiGEEELEHgkWIYQQQsQeCRYhhBBCxB4JFiGEEELEHgkWIYQQQsQeCRYhhBBCxB4JFiGEEELEHgkWIYQQQsQeCRYhhBBCxB4JFiGEEELEHgkWIYQQQsQeCRYhigjvvvuutW7d2kaNGhWUFB6rVq2yvn372jnnnGOLFy8OSkVxJZFI2IoVK2zDhg1BiRDxQ4JFlCjofOmE6fij6aSTTrJHHnnEZs+eHdQWcaW4Xcf169fb/fff747/m2++CUq3Hl9++aV17NjRXnjhhaBEiPghwSJKJDVr1rQzzzzTevfu7dLZZ59tlSpVssGDB9u5555rP/zwQ1BT5JetYaUpzOu4Na1Mc+fOteHDh7v8//73P1uzZo3Lby1os/Lly1uNGjWCEgFYMxGRWDfFtkeCRZRIatWq5Tq3Cy+80KXLLrvMnnvuObv33ntt5cqV9sYbbzgTuYg3xeU6jh071omW5s2b248//mizZs0KPtk6HHTQQfbVV1/Z0UcfHZQIET8kWIQIKFWqlHtwt2vXziZMmOA6EFH0KGrXEUH12Wef2V577WWXXnqprV692kaMGBF8KoTwSLAIEQKzeLVq1YK17PDW269fP+frx0yMK+Ljjz9Oa76n7p133mldunRxdXv06GEvvfSS64zCEOz4888/24033pi13Ux1M8H+OY5evXq5jrpt27Z23XXX2W+//RbUSPHQQw+57UeDdr3ro3v37jZt2rSgND25OV6/PQTDRx995KwHnTp12sS14o+bdmQ7bI/2LQjrQqbrSFDpd999Z3369HFtRSJPmQ84ze3xL1261Flzevbs6Y4/U7vnBOf7yy+/uPPfZ599bL/99nMxJWw/HdF28/udOHGiuz5hFi1aZI899ljWfciSdcrDZHJ9YKV65plnsr7PPj/55BMbOnSoWw/fS9xf3EOIRO4H7gvqsHz//fddnI7HxyBxvWlfjp/z4Hog2tgG1wM3WfT+mDNnTrCVjeT2XvKB67gKOQ9fn/N79tlns+5h3x4XXHCBW7/99tvdulxD25Yy/0oS5IXYJoQfsj7PMprnIdugQQNXll/ojOiEoGvXrlaxYkWX9/z111/2+uuv27p16+yYY46x7bff3pXzgLviiivcA5DvHXDAAbZgwQJ78cUXrXTp0tayZUu3hDFjxthVV11lv/76qx1xxBGu4+PBz3Z52z/wwAOtXLly7pzee+89u/766933jjzySGvTpo2tXbvW3nzzTVeXB3jZsmXd52yPjoJOoU6dOq6M83n44YftwQcftLp167pj22233dyDnocrLoZ69eq5upwDYiP8feBccQewv6OOOsqqV6+eVbZkyZKsdsrt8XJuHMvhhx/u2ojjv/nmm61Dhw6uvEyZMs6qgNvmiSeesGbNmrkOg8+wNHzxxReufTmOTOTnOtJhPv3003bXXXe5+rg/9t13X5s0aZK98sor7nuIBY4vp+OnnHb44IMPbP/993efNW3a1L7//nt7++23nfAIt3EmaNN33nnHiZzzzjvPdt55Z1eGK4sOHJdXGDrmBx54wIkDrjPXq2HDhi5QF1Gw5557Zl1vgo65Z7lnuFbchzBkyBAnkA4++GCrXLmyK0MEcG055913392VcY3+/e9/u3ucbXLfIAIRaZ9//rm77uF7ifuLjp5jQTyxP67t+PHjXX22wTr468d3aMMmTZrYIYcc4qxjbGP06NH2559/2oABA6xFixZ22GGHOTHBvYGoZtsVKlRw28rLveR/QxwTopD7l2v+xx9/uNgh7l3WaRfah7b49ttvnbBB2O6xxx5Zz4SCYsaMGS52iHPPbYJwHsJ5iK4XFdIJ0iySPw4hCpzk21G2lOwsslKyE0kkH3YuJR/AieTDK5Hs0BPJB09i2bJlieSbZeLvv/9OJDudRFKkJJKdQ2LevHmJYcOGBVvPP2zz7LPPdom8h+OaPn164qabbkokO6DE4MGD3XED++/du3fi2muvTSTfDF0ZcB5JsZA49NBDE0kh4Mo47ksuuSRxwgknJJKdkCsD6ibf4Ny2k2+Criz5QE5ceeWViTvuuMOds4e6//nPf9x2kx1LUJpIJDs29/2RI0cGJYnEp59+mkgKoMTAgQMTyQd6UJpIJB/Aif/3//5fIvmQdccEyYf/Jt8H2j7ZISeSHXti6tSp2crC7ZTX4023DQ/nQv1kJ5HVzjB58mR3HLfddlu284mSn+uYFBNun7fcckti+fLlrgy45/75z3+6dgzfY5s7/qSgSJx11lmJpDAMSlJMmDAhkRRQro24t3OCa8M1Cp9vUvglevbsmejfv79r2zBJIZDo3Llz4u677872mW837lF/bi+99JJrg2TH7NaBtkgKKlf+2muvBaUJd09QxnXx+Hsr2l7cB/weoveSv7+i9X2b3Hjjje43Dv76UZ4UKK4MuH5PPfWU2w7nkxQYwScb7zOOKbzfvNxL/jfE8c+fP9+VAed02mmnJZLCJLFw4cKgNH27FDTcczzfeM7wvKNtuC/4jXFv0mbcizwnuaf8s5P28M9UEuceTkWVESNGZExyCYkSiTfzY+Yl8aaVFBnujeziiy92Zn7/hvLTTz+5t75jjz02m5uBN222wdv6uHHjXFnyIeniD5IPSvcG7KEulgDeALFyJB8w7u052Sm5t/cqVaoENVN1eVvnzZE36kzwlspbIm+TvOniBvHw1n3cccfZlClTNv/Gkge29Hg9uDow3/Pmi7Up/Ca4yy67uLdp3tBzMzInt9cRa0CyA7btttvOzjjjjCzLAlDGGzRv4XyPujlx4oknOhcCb+Fhateu7dop2cFkc4FkguPH2sE5+OvH2zZtQ/BtsvN0ZR6OjesehXZLihhLdrpZFjmOIQptgbsEt1CrVq2C0k1hP1iLqlat6rYZbi/Oj/s7HXyWFCLZ6nMvYvnB4oOVJExSDDgroAcrJdeQ73Mf7LrrrsEnqfsM60eyo7aZM2e6svzeS+eff77ttNNOwZq5PNtOigVLioWgVMQNCRZRIokOh+UhDnRyxIJ4czNgPgbM675j9On00093ripcBMCDlAcqwiT88ATM/fj2k2/B7uELyTchZ/4Ox4SQ8JnnBB0X+2vcuLHtuOOOQelG6Kzx03sTf0GwJcfroa2mT5/uTPN0KH4bJDqdV1991XVEybf04BuZye11ZFu4fnA9ICqi4K6gU6VObvYLdILhGBYSwgMRkhsQNMm3a3evhDtt7g1ciVxbxHIYjh/3E+4uXBQvv/yyTZ061X1G0C6drhc+7du3d2KBa0VMDm6Z+fPnO7HJsYbFQBTfXohhREhuQXBE73vKGDadWxCQvBjwIuB/J56omzC/95IXdR72E3UrivghwSJKJP5N0A+HJR6BN84PP/ww7agS3vhOPvnkrI4xmvbee++gZorwG2Ym6LAIaLzooovcQ/WGG26wgQMHukQnnFvoDHz8TGFSUMfrIX4kXVuSCNQMW3EykdfrSIdHnEKUvHaqdJIEZBLfgTAgpoR2uOeee5xIyA1YvoiPIOapc+fO2TpbxBYWK+KIwhYV7iva/ZZbbnHl9913n51yyinu+8TnhK0qiBvimxDVWGtoG2JeEFjEOCE+cwLBEhbvcaUg7iURfyRYhEiCGR4zN0F5dHaJRPbRFkCQpu8Yo4m33jBYWXKCTu+tt96ybt26OVeLD2IlYTXJLXQ86Y63oCmo4/Xwhk/HnK49zz33XGc9ySs5XUdM/ulcPpTxWW5gmwSoEhRKsCfHi2uIdkAs4UbJDYgVLASZhDAWg5EjR7qgzDAIK9yTzz//vBM0CBWCUBFMzJYbdsshOC655BLXFljbCKJFnBEUTpBpJqiD1SGdGyeOFMa9JOKHBIsQAYxSoMNh1EJ4OGSjRo3c2y4jGnISBvXr13fmZtwC0bq4EHg7ZkQPnQodJG/ZYTO+JzfxD5iw2R8++misA+Db5yHuXVpRM3he2dLj9eywww6uA6EzTmcF2VLSXUfcDMTZ4D5BaEShjM+oQ93NQQdOO2DBiFpTEI+5sVxwP2H1YDQR7qt0HS2Jdv3666+Db5mLsUGgzJs3z61jccG6wH3FCB/uUc6F7eN+ZKQY9xoCBLchrqZbb73ViSq2mynmCFHE+XF9cCPFlcK+l0S8kGARIsC/ndNx8TbqBQedHw9v4gaI3wjDQ5Khl/6hTqAtJn2GjobnNKETw89OkCzxCnT4JDoc5gChg/EQO8Dbc04gWHBH8BYcneeC42KoMeZ8RA34IaXERYTFFPsjEDgn8nu8dIrhjpFOBusBFhv+uya8LdqJc2HIa246/nSku464gbCCIbqi+yRPGZ9RJ+oyih4/lgc6dLbPfCEe6hAz4QXi5iA4m3Yk6DTTMFmG8CNoEDYMLwcsQVhSsHSFrzd52ovrw32BOGUfDIGOxsH47+EmicaIeGgDYkDStRf3Fvd3HCjse8mT27gmUbhoHhaxzQl3nj7PMprfGvOwMKcEHQ5vqpj5iXngbRQrCxYL3lgRInTSjDohZgGzPg9N6iIQ2AYBjggGxATbI9aBuT5wK5166qmuQ2C7fI65nvrMBUHH/+ijj7q3eDon5nfxQbPp5mEhgJSHKcGfvGUSqMmbMx0VnQ2mf8QWYDmgDvNTMKqJ/RG0+eSTT7rYBzrhzc3DktfjpTPE+kNdRivx5s/x0kEjnrASvPPOO+54sVhwbBwLwhATf3humyj5uY64RwgIZfu0I/vkc+I82DfzoNC2fp+Zjp+AUDp72hErDvtByDJRINsBxJ0fQRaFe5nvISQYrZIpqJV7hHueeV1oC+59zot2417y1xvhw589YtUjPoXzRbBQn2vInC7he5bz5dxwFfkAZNoiOg8Ln3HOdPr+GuFG4p7nGLje0XlYaCd/D3nS3Uv++nFP8dsJW/+wRHKPcQ8gmsJEj5PrmZd7Kd1vyJPu+DlO5pVhewg1ziE8+q8g0Dws2eH6ZUIWFiFC8ABlWCw/GjoK/zZKfAKdM4KDgEUehsQgEPDIEFEvCoCHI2V0WFhUqIvL5rbbbnOBj7wFAw9uZvhkZk9Ex2uvveaWjLghRoSHOA8zL9zSwbYuv/xyN6snx4pw4e23bdu2znXAcXvoGOlsGEnDw5k/CGR///nPf9x55ERej5cHJh0osS4M9cba4WN7OG6GR3PcdMwMEeYNGcGH2EI8ZHr7zw3priPbY7tsnzdzRCSJfLp9bu74ucZ0/FjfGOnDZ3S8nAMTl3G9EYzpQOByXzCqh6G3mwMLC+KHe41zoN1uuukm59ahM+UaIzoZlss5MGTbd1Tck9yHPuiW+5D9cl/yvWigeBS/L/6fiXPhGiHOuIe55+JCYd5LXB/OlXsb4YdgF9uOUsmHS+anoRD5JHpbhdfJ+3WWmGt9mc+zjOZ5Q6QjFkJsO/hN4pbC/cUyJ+EjNg8vQMROYQEiITijeZbhPPgyTzgP0fWigrdSpkMWFiGEEJtAPAhWmWgwK+4l3GRYiHI7hFuIgkCCRQghxCYwwoqYF9xi/P/S448/7pbE3RBnwnBhXG9CbC0kWIQQQmwCbgr+UJB/VWZyO6wtCBiGRg8aNChbfJQQWwPFsIhCIXpbhdfJ+3WWPlYlnPdxK+G8YliEEMUNxbBkRzEsQgghhCjSSLAIIYQQIvZIsAghhBAi9kiwCCGEECL2SLAIIYQQIvZIsAghhBAi9kiwCCGEECL2SLAIIYQQIvZIsAghhBAi9kiwCCGEECL2SLAIIYQQIvZIsAghhBAi5pj9f6lv/++TQQhFAAAAAElFTkSuQmCC"/>
          <p:cNvSpPr>
            <a:spLocks noChangeAspect="1" noChangeArrowheads="1"/>
          </p:cNvSpPr>
          <p:nvPr/>
        </p:nvSpPr>
        <p:spPr bwMode="auto">
          <a:xfrm>
            <a:off x="755576" y="2283718"/>
            <a:ext cx="1296144" cy="12961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107504" y="1491630"/>
            <a:ext cx="2219962" cy="2442544"/>
          </a:xfrm>
          <a:prstGeom prst="rect">
            <a:avLst/>
          </a:prstGeom>
          <a:ln w="57150">
            <a:solidFill>
              <a:schemeClr val="accent6"/>
            </a:solidFill>
          </a:ln>
        </p:spPr>
      </p:pic>
      <p:pic>
        <p:nvPicPr>
          <p:cNvPr id="8" name="Picture 7"/>
          <p:cNvPicPr>
            <a:picLocks noChangeAspect="1"/>
          </p:cNvPicPr>
          <p:nvPr/>
        </p:nvPicPr>
        <p:blipFill>
          <a:blip r:embed="rId4"/>
          <a:stretch>
            <a:fillRect/>
          </a:stretch>
        </p:blipFill>
        <p:spPr>
          <a:xfrm>
            <a:off x="2483768" y="1347614"/>
            <a:ext cx="6328420" cy="1265684"/>
          </a:xfrm>
          <a:prstGeom prst="rect">
            <a:avLst/>
          </a:prstGeom>
          <a:ln w="57150">
            <a:solidFill>
              <a:schemeClr val="accent6"/>
            </a:solidFill>
          </a:ln>
        </p:spPr>
      </p:pic>
      <p:pic>
        <p:nvPicPr>
          <p:cNvPr id="9" name="Picture 8"/>
          <p:cNvPicPr>
            <a:picLocks noChangeAspect="1"/>
          </p:cNvPicPr>
          <p:nvPr/>
        </p:nvPicPr>
        <p:blipFill>
          <a:blip r:embed="rId5"/>
          <a:stretch>
            <a:fillRect/>
          </a:stretch>
        </p:blipFill>
        <p:spPr>
          <a:xfrm>
            <a:off x="2818817" y="2840904"/>
            <a:ext cx="5658321" cy="1625343"/>
          </a:xfrm>
          <a:prstGeom prst="rect">
            <a:avLst/>
          </a:prstGeom>
          <a:ln w="57150">
            <a:solidFill>
              <a:schemeClr val="accent6"/>
            </a:solidFill>
          </a:ln>
        </p:spPr>
      </p:pic>
    </p:spTree>
    <p:extLst>
      <p:ext uri="{BB962C8B-B14F-4D97-AF65-F5344CB8AC3E}">
        <p14:creationId xmlns:p14="http://schemas.microsoft.com/office/powerpoint/2010/main" val="4167868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1520" y="941571"/>
            <a:ext cx="8719794" cy="3574395"/>
          </a:xfrm>
          <a:prstGeom prst="rect">
            <a:avLst/>
          </a:prstGeom>
          <a:ln w="57150">
            <a:solidFill>
              <a:schemeClr val="accent6"/>
            </a:solidFill>
          </a:ln>
        </p:spPr>
      </p:pic>
    </p:spTree>
    <p:extLst>
      <p:ext uri="{BB962C8B-B14F-4D97-AF65-F5344CB8AC3E}">
        <p14:creationId xmlns:p14="http://schemas.microsoft.com/office/powerpoint/2010/main" val="2887240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7544" y="1059582"/>
            <a:ext cx="8117730" cy="3298582"/>
          </a:xfrm>
          <a:prstGeom prst="rect">
            <a:avLst/>
          </a:prstGeom>
          <a:ln w="57150">
            <a:solidFill>
              <a:schemeClr val="accent6"/>
            </a:solidFill>
          </a:ln>
        </p:spPr>
      </p:pic>
    </p:spTree>
    <p:extLst>
      <p:ext uri="{BB962C8B-B14F-4D97-AF65-F5344CB8AC3E}">
        <p14:creationId xmlns:p14="http://schemas.microsoft.com/office/powerpoint/2010/main" val="30933674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9512" y="1665536"/>
            <a:ext cx="8748840" cy="2130350"/>
          </a:xfrm>
          <a:prstGeom prst="rect">
            <a:avLst/>
          </a:prstGeom>
          <a:ln w="57150">
            <a:solidFill>
              <a:schemeClr val="accent6"/>
            </a:solidFill>
          </a:ln>
        </p:spPr>
      </p:pic>
    </p:spTree>
    <p:extLst>
      <p:ext uri="{BB962C8B-B14F-4D97-AF65-F5344CB8AC3E}">
        <p14:creationId xmlns:p14="http://schemas.microsoft.com/office/powerpoint/2010/main" val="2964352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27861376"/>
              </p:ext>
            </p:extLst>
          </p:nvPr>
        </p:nvGraphicFramePr>
        <p:xfrm>
          <a:off x="1781689" y="1059582"/>
          <a:ext cx="5670631" cy="3469640"/>
        </p:xfrm>
        <a:graphic>
          <a:graphicData uri="http://schemas.openxmlformats.org/drawingml/2006/table">
            <a:tbl>
              <a:tblPr firstRow="1" bandRow="1">
                <a:tableStyleId>{5C22544A-7EE6-4342-B048-85BDC9FD1C3A}</a:tableStyleId>
              </a:tblPr>
              <a:tblGrid>
                <a:gridCol w="653685">
                  <a:extLst>
                    <a:ext uri="{9D8B030D-6E8A-4147-A177-3AD203B41FA5}">
                      <a16:colId xmlns:a16="http://schemas.microsoft.com/office/drawing/2014/main" val="439766953"/>
                    </a:ext>
                  </a:extLst>
                </a:gridCol>
                <a:gridCol w="2024292">
                  <a:extLst>
                    <a:ext uri="{9D8B030D-6E8A-4147-A177-3AD203B41FA5}">
                      <a16:colId xmlns:a16="http://schemas.microsoft.com/office/drawing/2014/main" val="646897826"/>
                    </a:ext>
                  </a:extLst>
                </a:gridCol>
                <a:gridCol w="1696510">
                  <a:extLst>
                    <a:ext uri="{9D8B030D-6E8A-4147-A177-3AD203B41FA5}">
                      <a16:colId xmlns:a16="http://schemas.microsoft.com/office/drawing/2014/main" val="3037152831"/>
                    </a:ext>
                  </a:extLst>
                </a:gridCol>
                <a:gridCol w="1296144">
                  <a:extLst>
                    <a:ext uri="{9D8B030D-6E8A-4147-A177-3AD203B41FA5}">
                      <a16:colId xmlns:a16="http://schemas.microsoft.com/office/drawing/2014/main" val="2337733008"/>
                    </a:ext>
                  </a:extLst>
                </a:gridCol>
              </a:tblGrid>
              <a:tr h="370840">
                <a:tc>
                  <a:txBody>
                    <a:bodyPr/>
                    <a:lstStyle/>
                    <a:p>
                      <a:r>
                        <a:rPr lang="en-GB" dirty="0" smtClean="0"/>
                        <a:t>Year</a:t>
                      </a:r>
                      <a:endParaRPr lang="en-GB" dirty="0"/>
                    </a:p>
                  </a:txBody>
                  <a:tcPr/>
                </a:tc>
                <a:tc>
                  <a:txBody>
                    <a:bodyPr/>
                    <a:lstStyle/>
                    <a:p>
                      <a:r>
                        <a:rPr lang="en-GB" dirty="0" smtClean="0"/>
                        <a:t>Library Management</a:t>
                      </a:r>
                      <a:r>
                        <a:rPr lang="en-GB" baseline="0" dirty="0" smtClean="0"/>
                        <a:t> System </a:t>
                      </a:r>
                      <a:endParaRPr lang="en-GB" dirty="0"/>
                    </a:p>
                  </a:txBody>
                  <a:tcPr/>
                </a:tc>
                <a:tc>
                  <a:txBody>
                    <a:bodyPr/>
                    <a:lstStyle/>
                    <a:p>
                      <a:r>
                        <a:rPr lang="en-GB" dirty="0" smtClean="0"/>
                        <a:t>ILL System </a:t>
                      </a:r>
                      <a:endParaRPr lang="en-GB" dirty="0"/>
                    </a:p>
                  </a:txBody>
                  <a:tcPr/>
                </a:tc>
                <a:tc>
                  <a:txBody>
                    <a:bodyPr/>
                    <a:lstStyle/>
                    <a:p>
                      <a:r>
                        <a:rPr lang="en-GB" dirty="0" err="1" smtClean="0"/>
                        <a:t>RapidILL</a:t>
                      </a:r>
                      <a:endParaRPr lang="en-GB" dirty="0"/>
                    </a:p>
                  </a:txBody>
                  <a:tcPr/>
                </a:tc>
                <a:extLst>
                  <a:ext uri="{0D108BD9-81ED-4DB2-BD59-A6C34878D82A}">
                    <a16:rowId xmlns:a16="http://schemas.microsoft.com/office/drawing/2014/main" val="2694338380"/>
                  </a:ext>
                </a:extLst>
              </a:tr>
              <a:tr h="370840">
                <a:tc>
                  <a:txBody>
                    <a:bodyPr/>
                    <a:lstStyle/>
                    <a:p>
                      <a:r>
                        <a:rPr lang="en-GB" dirty="0" smtClean="0"/>
                        <a:t>2015</a:t>
                      </a:r>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4079133877"/>
                  </a:ext>
                </a:extLst>
              </a:tr>
              <a:tr h="370840">
                <a:tc>
                  <a:txBody>
                    <a:bodyPr/>
                    <a:lstStyle/>
                    <a:p>
                      <a:r>
                        <a:rPr lang="en-GB" dirty="0" smtClean="0"/>
                        <a:t>2016</a:t>
                      </a:r>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565736128"/>
                  </a:ext>
                </a:extLst>
              </a:tr>
              <a:tr h="370840">
                <a:tc>
                  <a:txBody>
                    <a:bodyPr/>
                    <a:lstStyle/>
                    <a:p>
                      <a:r>
                        <a:rPr lang="en-GB" dirty="0" smtClean="0"/>
                        <a:t>2017</a:t>
                      </a:r>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799623918"/>
                  </a:ext>
                </a:extLst>
              </a:tr>
              <a:tr h="370840">
                <a:tc>
                  <a:txBody>
                    <a:bodyPr/>
                    <a:lstStyle/>
                    <a:p>
                      <a:r>
                        <a:rPr lang="en-GB" dirty="0" smtClean="0"/>
                        <a:t>2018</a:t>
                      </a:r>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363979157"/>
                  </a:ext>
                </a:extLst>
              </a:tr>
              <a:tr h="370840">
                <a:tc>
                  <a:txBody>
                    <a:bodyPr/>
                    <a:lstStyle/>
                    <a:p>
                      <a:r>
                        <a:rPr lang="en-GB" dirty="0" smtClean="0"/>
                        <a:t>2019</a:t>
                      </a:r>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3156590649"/>
                  </a:ext>
                </a:extLst>
              </a:tr>
              <a:tr h="370840">
                <a:tc>
                  <a:txBody>
                    <a:bodyPr/>
                    <a:lstStyle/>
                    <a:p>
                      <a:r>
                        <a:rPr lang="en-GB" dirty="0" smtClean="0"/>
                        <a:t>2020</a:t>
                      </a:r>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758126172"/>
                  </a:ext>
                </a:extLst>
              </a:tr>
              <a:tr h="370840">
                <a:tc>
                  <a:txBody>
                    <a:bodyPr/>
                    <a:lstStyle/>
                    <a:p>
                      <a:r>
                        <a:rPr lang="en-GB" dirty="0" smtClean="0"/>
                        <a:t>2021</a:t>
                      </a:r>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3374726552"/>
                  </a:ext>
                </a:extLst>
              </a:tr>
              <a:tr h="370840">
                <a:tc>
                  <a:txBody>
                    <a:bodyPr/>
                    <a:lstStyle/>
                    <a:p>
                      <a:r>
                        <a:rPr lang="en-GB" dirty="0" smtClean="0"/>
                        <a:t>2022</a:t>
                      </a:r>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635329138"/>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1598143"/>
            <a:ext cx="1224136" cy="2927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1971173"/>
            <a:ext cx="1224136" cy="29270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2339149"/>
            <a:ext cx="1224136" cy="29270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2717972"/>
            <a:ext cx="1224136" cy="29270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174" y="3088475"/>
            <a:ext cx="1224136" cy="29270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3458978"/>
            <a:ext cx="1224136" cy="29270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3846121"/>
            <a:ext cx="1224136" cy="29270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174" y="4199448"/>
            <a:ext cx="1224136" cy="29270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8317" y="1565059"/>
            <a:ext cx="564688" cy="31256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8317" y="1936021"/>
            <a:ext cx="564688" cy="31256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146" y="2323857"/>
            <a:ext cx="564688" cy="312564"/>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9173" y="2694819"/>
            <a:ext cx="564688" cy="312564"/>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146" y="3079962"/>
            <a:ext cx="564688" cy="312564"/>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3450924"/>
            <a:ext cx="1224136" cy="292704"/>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603" y="3838067"/>
            <a:ext cx="1224136" cy="292704"/>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989" y="4192099"/>
            <a:ext cx="1224136" cy="292704"/>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4214742"/>
            <a:ext cx="1224136" cy="281369"/>
          </a:xfrm>
          <a:prstGeom prst="rect">
            <a:avLst/>
          </a:prstGeom>
        </p:spPr>
      </p:pic>
    </p:spTree>
    <p:extLst>
      <p:ext uri="{BB962C8B-B14F-4D97-AF65-F5344CB8AC3E}">
        <p14:creationId xmlns:p14="http://schemas.microsoft.com/office/powerpoint/2010/main" val="1459072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718" r="66107" b="78155"/>
          <a:stretch/>
        </p:blipFill>
        <p:spPr>
          <a:xfrm>
            <a:off x="436295" y="1563184"/>
            <a:ext cx="4046362" cy="864095"/>
          </a:xfrm>
          <a:prstGeom prst="rect">
            <a:avLst/>
          </a:prstGeom>
          <a:ln w="57150">
            <a:solidFill>
              <a:schemeClr val="accent6"/>
            </a:solidFill>
          </a:ln>
        </p:spPr>
      </p:pic>
    </p:spTree>
    <p:extLst>
      <p:ext uri="{BB962C8B-B14F-4D97-AF65-F5344CB8AC3E}">
        <p14:creationId xmlns:p14="http://schemas.microsoft.com/office/powerpoint/2010/main" val="64277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718" r="66107" b="78155"/>
          <a:stretch/>
        </p:blipFill>
        <p:spPr>
          <a:xfrm>
            <a:off x="436295" y="1563184"/>
            <a:ext cx="4046362" cy="864095"/>
          </a:xfrm>
          <a:prstGeom prst="rect">
            <a:avLst/>
          </a:prstGeom>
          <a:ln w="57150">
            <a:solidFill>
              <a:schemeClr val="accent6"/>
            </a:solidFill>
          </a:ln>
        </p:spPr>
      </p:pic>
      <p:pic>
        <p:nvPicPr>
          <p:cNvPr id="5" name="Picture 4"/>
          <p:cNvPicPr>
            <a:picLocks noChangeAspect="1"/>
          </p:cNvPicPr>
          <p:nvPr/>
        </p:nvPicPr>
        <p:blipFill rotWithShape="1">
          <a:blip r:embed="rId4"/>
          <a:srcRect l="2881"/>
          <a:stretch/>
        </p:blipFill>
        <p:spPr>
          <a:xfrm>
            <a:off x="915816" y="2830068"/>
            <a:ext cx="7931422" cy="1185618"/>
          </a:xfrm>
          <a:prstGeom prst="rect">
            <a:avLst/>
          </a:prstGeom>
          <a:ln w="57150">
            <a:solidFill>
              <a:schemeClr val="accent6"/>
            </a:solidFill>
          </a:ln>
        </p:spPr>
      </p:pic>
    </p:spTree>
    <p:extLst>
      <p:ext uri="{BB962C8B-B14F-4D97-AF65-F5344CB8AC3E}">
        <p14:creationId xmlns:p14="http://schemas.microsoft.com/office/powerpoint/2010/main" val="863261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076056" y="1440655"/>
            <a:ext cx="2160240" cy="2160240"/>
          </a:xfrm>
          <a:prstGeom prst="ellipse">
            <a:avLst/>
          </a:prstGeom>
          <a:solidFill>
            <a:schemeClr val="accent4">
              <a:lumMod val="40000"/>
              <a:lumOff val="60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8" name="Chart 7"/>
          <p:cNvGraphicFramePr/>
          <p:nvPr>
            <p:extLst>
              <p:ext uri="{D42A27DB-BD31-4B8C-83A1-F6EECF244321}">
                <p14:modId xmlns:p14="http://schemas.microsoft.com/office/powerpoint/2010/main" val="3957193629"/>
              </p:ext>
            </p:extLst>
          </p:nvPr>
        </p:nvGraphicFramePr>
        <p:xfrm>
          <a:off x="539552" y="1408204"/>
          <a:ext cx="4536504" cy="283986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4910985" y="1626685"/>
            <a:ext cx="2325311" cy="1538883"/>
          </a:xfrm>
          <a:prstGeom prst="rect">
            <a:avLst/>
          </a:prstGeom>
          <a:noFill/>
        </p:spPr>
        <p:txBody>
          <a:bodyPr wrap="squar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13.5</a:t>
            </a:r>
            <a:r>
              <a:rPr lang="en-US" sz="5400" b="0" cap="none" spc="0" dirty="0" smtClean="0">
                <a:ln w="0"/>
                <a:solidFill>
                  <a:schemeClr val="tx1"/>
                </a:solidFill>
                <a:effectLst>
                  <a:outerShdw blurRad="38100" dist="19050" dir="2700000" algn="tl" rotWithShape="0">
                    <a:schemeClr val="dk1">
                      <a:alpha val="40000"/>
                    </a:schemeClr>
                  </a:outerShdw>
                </a:effectLst>
              </a:rPr>
              <a:t> </a:t>
            </a:r>
          </a:p>
          <a:p>
            <a:pPr algn="ctr"/>
            <a:r>
              <a:rPr lang="en-US" sz="4000" b="0" cap="none" spc="0" dirty="0" smtClean="0">
                <a:ln w="0"/>
                <a:solidFill>
                  <a:schemeClr val="tx1"/>
                </a:solidFill>
                <a:effectLst>
                  <a:outerShdw blurRad="38100" dist="19050" dir="2700000" algn="tl" rotWithShape="0">
                    <a:schemeClr val="dk1">
                      <a:alpha val="40000"/>
                    </a:schemeClr>
                  </a:outerShdw>
                </a:effectLst>
              </a:rPr>
              <a:t>hours</a:t>
            </a:r>
            <a:endParaRPr lang="en-U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05447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915566"/>
            <a:ext cx="4561264" cy="367366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8848" y="1803427"/>
            <a:ext cx="2927650" cy="1897943"/>
          </a:xfrm>
          <a:prstGeom prst="rect">
            <a:avLst/>
          </a:prstGeom>
        </p:spPr>
      </p:pic>
    </p:spTree>
    <p:extLst>
      <p:ext uri="{BB962C8B-B14F-4D97-AF65-F5344CB8AC3E}">
        <p14:creationId xmlns:p14="http://schemas.microsoft.com/office/powerpoint/2010/main" val="2320389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987574"/>
            <a:ext cx="7640839" cy="2689298"/>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99920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987574"/>
            <a:ext cx="7640839" cy="2689298"/>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1237773"/>
            <a:ext cx="7164288" cy="3391660"/>
          </a:xfrm>
          <a:prstGeom prst="rect">
            <a:avLst/>
          </a:prstGeom>
        </p:spPr>
      </p:pic>
    </p:spTree>
    <p:extLst>
      <p:ext uri="{BB962C8B-B14F-4D97-AF65-F5344CB8AC3E}">
        <p14:creationId xmlns:p14="http://schemas.microsoft.com/office/powerpoint/2010/main" val="1022768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987574"/>
            <a:ext cx="7640839" cy="2689298"/>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1237773"/>
            <a:ext cx="7164288" cy="339166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2139702"/>
            <a:ext cx="6192688" cy="2293010"/>
          </a:xfrm>
          <a:prstGeom prst="round2DiagRect">
            <a:avLst>
              <a:gd name="adj1" fmla="val 16667"/>
              <a:gd name="adj2" fmla="val 0"/>
            </a:avLst>
          </a:prstGeom>
          <a:ln w="88900" cap="sq">
            <a:solidFill>
              <a:schemeClr val="accent6"/>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02510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915566"/>
            <a:ext cx="4566665" cy="3671806"/>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520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915566"/>
            <a:ext cx="4566665" cy="3671806"/>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1174569"/>
            <a:ext cx="6314179" cy="3101702"/>
          </a:xfrm>
          <a:prstGeom prst="snip2DiagRect">
            <a:avLst/>
          </a:prstGeom>
          <a:solidFill>
            <a:srgbClr val="FFFFFF">
              <a:shade val="85000"/>
            </a:srgbClr>
          </a:solidFill>
          <a:ln w="88900" cap="sq">
            <a:solidFill>
              <a:schemeClr val="accent6">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65629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porate font - source sans pro">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porate font - source sans pro">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EA5F41DC4CDF418DFAB372FBAE527B" ma:contentTypeVersion="7" ma:contentTypeDescription="Create a new document." ma:contentTypeScope="" ma:versionID="7058f394894d673767548ac6486f448e">
  <xsd:schema xmlns:xsd="http://www.w3.org/2001/XMLSchema" xmlns:xs="http://www.w3.org/2001/XMLSchema" xmlns:p="http://schemas.microsoft.com/office/2006/metadata/properties" xmlns:ns2="c1d28061-885e-48cc-b403-a736b80dfc6a" targetNamespace="http://schemas.microsoft.com/office/2006/metadata/properties" ma:root="true" ma:fieldsID="7323bdf745f6252f69954758c2400781" ns2:_="">
    <xsd:import namespace="c1d28061-885e-48cc-b403-a736b80dfc6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d28061-885e-48cc-b403-a736b80dfc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033982-B1F5-414E-B110-9557F1250A07}">
  <ds:schemaRefs>
    <ds:schemaRef ds:uri="http://schemas.microsoft.com/office/2006/metadata/properties"/>
    <ds:schemaRef ds:uri="c1d28061-885e-48cc-b403-a736b80dfc6a"/>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s>
</ds:datastoreItem>
</file>

<file path=customXml/itemProps2.xml><?xml version="1.0" encoding="utf-8"?>
<ds:datastoreItem xmlns:ds="http://schemas.openxmlformats.org/officeDocument/2006/customXml" ds:itemID="{810B12CB-683D-4552-BC96-69D87A352508}">
  <ds:schemaRefs>
    <ds:schemaRef ds:uri="http://schemas.microsoft.com/sharepoint/v3/contenttype/forms"/>
  </ds:schemaRefs>
</ds:datastoreItem>
</file>

<file path=customXml/itemProps3.xml><?xml version="1.0" encoding="utf-8"?>
<ds:datastoreItem xmlns:ds="http://schemas.openxmlformats.org/officeDocument/2006/customXml" ds:itemID="{035FE578-F8B8-42F9-923C-DEF5C82AAF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d28061-885e-48cc-b403-a736b80df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2934</TotalTime>
  <Words>2022</Words>
  <Application>Microsoft Office PowerPoint</Application>
  <PresentationFormat>On-screen Show (16:9)</PresentationFormat>
  <Paragraphs>147</Paragraphs>
  <Slides>32</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ＭＳ Ｐゴシック</vt:lpstr>
      <vt:lpstr>Arial</vt:lpstr>
      <vt:lpstr>Calibri</vt:lpstr>
      <vt:lpstr>Source Sans Pro</vt:lpstr>
      <vt:lpstr>Source Sans Pro SemiBold</vt:lpstr>
      <vt:lpstr>Title page</vt:lpstr>
      <vt:lpstr>Office Theme</vt:lpstr>
      <vt:lpstr>RapidILL – workflows Implementing and Integrating RapidILL into Alma at University of Edinburgh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forum: 24.09.15  edweb design update</dc:title>
  <dc:subject/>
  <dc:creator>ROSS Steven</dc:creator>
  <cp:keywords/>
  <dc:description/>
  <cp:lastModifiedBy>JONES Carl</cp:lastModifiedBy>
  <cp:revision>196</cp:revision>
  <cp:lastPrinted>2017-08-17T10:25:21Z</cp:lastPrinted>
  <dcterms:created xsi:type="dcterms:W3CDTF">2015-09-24T13:33:25Z</dcterms:created>
  <dcterms:modified xsi:type="dcterms:W3CDTF">2022-06-28T17:01:32Z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0x0101003BEA5F41DC4CDF418DFAB372FBAE527B</vt:lpwstr>
  </property>
  <property fmtid="{D5CDD505-2E9C-101B-9397-08002B2CF9AE}" pid="3" name="_AdHocReviewCycleID">
    <vt:i4>-465566</vt:i4>
  </property>
  <property fmtid="{D5CDD505-2E9C-101B-9397-08002B2CF9AE}" pid="4" name="_NewReviewCycle">
    <vt:lpwstr/>
  </property>
  <property fmtid="{D5CDD505-2E9C-101B-9397-08002B2CF9AE}" pid="5" name="_EmailSubject">
    <vt:lpwstr>FIL Website - Interlend 2022 presentations</vt:lpwstr>
  </property>
  <property fmtid="{D5CDD505-2E9C-101B-9397-08002B2CF9AE}" pid="6" name="_AuthorEmail">
    <vt:lpwstr>Alison.Dyer@uea.ac.uk</vt:lpwstr>
  </property>
  <property fmtid="{D5CDD505-2E9C-101B-9397-08002B2CF9AE}" pid="7" name="_AuthorEmailDisplayName">
    <vt:lpwstr>Alison Dyer (LIB - Staff)</vt:lpwstr>
  </property>
</Properties>
</file>