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24" r:id="rId2"/>
    <p:sldId id="315" r:id="rId3"/>
    <p:sldId id="323" r:id="rId4"/>
    <p:sldId id="320" r:id="rId5"/>
    <p:sldId id="260" r:id="rId6"/>
    <p:sldId id="264" r:id="rId7"/>
    <p:sldId id="30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7D214-70C0-4A7B-B7FD-21FE3C148C22}" v="15" dt="2022-04-29T18:08:01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846D2-5C42-4822-9397-0EA3C346775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D26A-E48A-41B9-8E49-CA9BD01C9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29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DD26A-E48A-41B9-8E49-CA9BD01C95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57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2E4C-B4CD-4EA1-BD5B-ABFE3680A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43E1D-E17B-4CFB-A7BD-608AE4ACD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39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FFFD-4231-4F2F-B3BB-1528D040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54C44-5201-4AB1-918A-7851A6C34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3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A23CC0-514F-4891-A131-4E54A3ADA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09051" y="2165351"/>
            <a:ext cx="2571749" cy="395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9F4E-0D10-4893-BD1D-197EC9AE8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3800" y="2165351"/>
            <a:ext cx="7512051" cy="39592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1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2ECA-177F-455B-ACED-ECA2BE80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1" y="2165350"/>
            <a:ext cx="10274300" cy="273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25A24-28AC-4D91-A64E-C218B5781EE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93801" y="2895601"/>
            <a:ext cx="4991100" cy="3228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2B1E2-E053-4F36-A48B-6039AB7077C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388101" y="2895600"/>
            <a:ext cx="4991100" cy="1538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3B95F2-C9BD-42E1-95E4-3940C64EFE4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388101" y="4586289"/>
            <a:ext cx="4991100" cy="15382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71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787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 userDrawn="1"/>
        </p:nvSpPr>
        <p:spPr>
          <a:xfrm>
            <a:off x="2" y="5068800"/>
            <a:ext cx="12192001" cy="1789200"/>
          </a:xfrm>
          <a:prstGeom prst="rect">
            <a:avLst/>
          </a:prstGeom>
          <a:solidFill>
            <a:srgbClr val="435363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164043"/>
            <a:ext cx="10972800" cy="85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6091669"/>
            <a:ext cx="10972800" cy="474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153064"/>
            <a:ext cx="4661649" cy="5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4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"/>
            <a:ext cx="12192000" cy="588433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28987" y="261211"/>
            <a:ext cx="7363012" cy="562312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03514"/>
            <a:ext cx="10363200" cy="858308"/>
          </a:xfrm>
        </p:spPr>
        <p:txBody>
          <a:bodyPr>
            <a:normAutofit/>
          </a:bodyPr>
          <a:lstStyle>
            <a:lvl1pPr>
              <a:defRPr sz="3600" b="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6145543"/>
            <a:ext cx="4661649" cy="5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2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83646" y="1658474"/>
            <a:ext cx="6808353" cy="519952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17603"/>
            <a:ext cx="10363200" cy="653339"/>
          </a:xfrm>
        </p:spPr>
        <p:txBody>
          <a:bodyPr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en-GB"/>
              <a:t>Click to add title (32pt) 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094398"/>
            <a:ext cx="9448800" cy="46800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(24pt)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1" y="1820333"/>
            <a:ext cx="10919177" cy="3953934"/>
          </a:xfrm>
        </p:spPr>
        <p:txBody>
          <a:bodyPr>
            <a:noAutofit/>
          </a:bodyPr>
          <a:lstStyle>
            <a:lvl1pPr>
              <a:defRPr sz="1050">
                <a:latin typeface="+mj-lt"/>
                <a:cs typeface="Arial"/>
              </a:defRPr>
            </a:lvl1pPr>
            <a:lvl2pPr>
              <a:defRPr sz="1050">
                <a:latin typeface="+mj-lt"/>
                <a:cs typeface="Arial"/>
              </a:defRPr>
            </a:lvl2pPr>
            <a:lvl3pPr>
              <a:defRPr sz="1050">
                <a:latin typeface="+mj-lt"/>
                <a:cs typeface="Arial"/>
              </a:defRPr>
            </a:lvl3pPr>
            <a:lvl4pPr>
              <a:defRPr sz="1050">
                <a:latin typeface="+mj-lt"/>
                <a:cs typeface="Arial"/>
              </a:defRPr>
            </a:lvl4pPr>
            <a:lvl5pPr>
              <a:defRPr sz="1050">
                <a:latin typeface="+mj-lt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145386"/>
            <a:ext cx="4661649" cy="5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43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83646" y="1658474"/>
            <a:ext cx="6808353" cy="5199529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094398"/>
            <a:ext cx="9448800" cy="46800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(24pt)</a:t>
            </a:r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9238" y="1794936"/>
            <a:ext cx="10900425" cy="404983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6090989"/>
            <a:ext cx="4661649" cy="520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152B17-0D78-4596-9899-99477D32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81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ption 1 Text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7623" y="1396875"/>
            <a:ext cx="10515600" cy="59020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King’s Library</a:t>
            </a:r>
          </a:p>
        </p:txBody>
      </p:sp>
    </p:spTree>
    <p:extLst>
      <p:ext uri="{BB962C8B-B14F-4D97-AF65-F5344CB8AC3E}">
        <p14:creationId xmlns:p14="http://schemas.microsoft.com/office/powerpoint/2010/main" val="2384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AEF0-A447-4225-9037-0179C257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69C80-249B-4585-89D3-1A34753BC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33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FF3A-D25A-4C90-90E7-36D51AEB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04BA5-7125-40DE-8510-D19164CF6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38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5910-B421-4331-AAAA-B22C070C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D127E-6C12-42FC-95F5-5C01F48F0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1" y="2895601"/>
            <a:ext cx="4991100" cy="3228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5351B-3368-436F-A0BA-08BCF977F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8101" y="2895601"/>
            <a:ext cx="4991100" cy="3228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6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5ACC-CF63-4AE3-9FCA-AE5C15DAF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3C8D-A26A-4496-9D39-04B9EFA4D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C4DE1-F8C1-4F67-8908-3F210E881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E3608-5E3A-42E0-9B15-072A590D8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AED89-B392-4D3D-B705-0F63CDCF6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85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AD5A-5C20-4AE0-983F-CC616A79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8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19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D3B1-9E96-484B-9B0D-A295EF54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3A6FE-25CB-4097-AC0A-1361376AF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E18DE-E40D-48D3-80CE-4CD45A2A8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696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66BD-EFF6-4CCD-BE69-2C968C0A1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95A23-248C-422F-BF6B-55B9452CC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C173E-A8F9-4E53-8152-FF2AD0300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67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056FD77-E2A7-41F0-93DE-1C1251E9F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06501" y="2165350"/>
            <a:ext cx="102743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68AD07C-440B-4E7F-9DF8-4DA12954B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3800" y="2895601"/>
            <a:ext cx="101854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E4853336-EC07-4578-B912-FA0A2B7C8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800" y="2514600"/>
            <a:ext cx="1016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26201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rtl="0" fontAlgn="base">
        <a:spcBef>
          <a:spcPct val="0"/>
        </a:spcBef>
        <a:spcAft>
          <a:spcPct val="0"/>
        </a:spcAft>
        <a:defRPr sz="2500" kern="1200">
          <a:solidFill>
            <a:srgbClr val="D062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D06223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06223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06223"/>
        </a:buClr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06223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06223"/>
        </a:buClr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06223"/>
        </a:buClr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library.parliament.uk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library.parliament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D2AC0A-D2C8-4483-8417-EC99215710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4412" b="871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DD582-0D46-4FD8-A325-5BB180744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Interlending at the House of Commons Library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AB15C-F219-4C63-B3BD-65360DE93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By Gregory Howard and Annabel Allen</a:t>
            </a:r>
          </a:p>
          <a:p>
            <a:r>
              <a:rPr lang="en-GB">
                <a:solidFill>
                  <a:srgbClr val="FFFFFF"/>
                </a:solidFill>
              </a:rPr>
              <a:t>Wednesday 29 June 2022</a:t>
            </a:r>
          </a:p>
        </p:txBody>
      </p:sp>
    </p:spTree>
    <p:extLst>
      <p:ext uri="{BB962C8B-B14F-4D97-AF65-F5344CB8AC3E}">
        <p14:creationId xmlns:p14="http://schemas.microsoft.com/office/powerpoint/2010/main" val="1618910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A5E9-1195-473A-A149-260BFCD74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802" y="1767156"/>
            <a:ext cx="11250203" cy="503433"/>
          </a:xfrm>
        </p:spPr>
        <p:txBody>
          <a:bodyPr/>
          <a:lstStyle/>
          <a:p>
            <a:r>
              <a:rPr lang="en-GB" sz="2800">
                <a:solidFill>
                  <a:schemeClr val="tx1"/>
                </a:solidFill>
              </a:rPr>
              <a:t>The House of Commons Library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D1DDA-3D52-4C6B-9330-A293DF9DC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739" y="2527443"/>
            <a:ext cx="11168009" cy="3667873"/>
          </a:xfrm>
        </p:spPr>
        <p:txBody>
          <a:bodyPr/>
          <a:lstStyle/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The Library Loans Service is one part of the House of Commons Library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We also have a general enquiry service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Many of our enquiries are passed on to the Library’s research sections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The Library’s research is publicly available at </a:t>
            </a:r>
            <a:r>
              <a:rPr lang="en-US" sz="2000">
                <a:hlinkClick r:id="rId2"/>
              </a:rPr>
              <a:t>https://commonslibrary.parliament.uk</a:t>
            </a:r>
            <a:endParaRPr lang="en-US" sz="2000"/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4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E5C6-FF47-4084-AAF4-92CA20B99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880" y="1122363"/>
            <a:ext cx="8911119" cy="1292064"/>
          </a:xfrm>
        </p:spPr>
        <p:txBody>
          <a:bodyPr/>
          <a:lstStyle/>
          <a:p>
            <a:r>
              <a:rPr lang="en-GB" sz="3000">
                <a:solidFill>
                  <a:schemeClr val="tx2"/>
                </a:solidFill>
              </a:rPr>
              <a:t>The Library Loans 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FD565-4B6C-4006-B4EB-5AE97FBDB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3999" cy="1946007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/>
              <a:t>Pre-pandemic, we loaned an average of 200-250 books a month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/>
              <a:t>A quarter to a third of these were interlibrary loans </a:t>
            </a:r>
            <a:endParaRPr lang="en-GB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/>
              <a:t>The number of loans we do has fallen since March 2020, but is increasing again. </a:t>
            </a:r>
          </a:p>
        </p:txBody>
      </p:sp>
    </p:spTree>
    <p:extLst>
      <p:ext uri="{BB962C8B-B14F-4D97-AF65-F5344CB8AC3E}">
        <p14:creationId xmlns:p14="http://schemas.microsoft.com/office/powerpoint/2010/main" val="302113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8692-550C-4251-AFD9-C5A74168D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864" y="1122363"/>
            <a:ext cx="9024135" cy="1312612"/>
          </a:xfrm>
        </p:spPr>
        <p:txBody>
          <a:bodyPr/>
          <a:lstStyle/>
          <a:p>
            <a:r>
              <a:rPr lang="en-GB" sz="2800">
                <a:solidFill>
                  <a:schemeClr val="tx2"/>
                </a:solidFill>
              </a:rPr>
              <a:t>Our customers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78BD1-7E5E-413A-A574-8856C595A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864" y="3061700"/>
            <a:ext cx="9024135" cy="189044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/>
              <a:t>Members of Parliament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/>
              <a:t>Members’ 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/>
              <a:t>Staff of the House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/>
              <a:t>Other libraries – reciprocal arrangements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3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84C0-6DE0-4DD4-BED1-CFB980A0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962364"/>
            <a:ext cx="10185400" cy="476036"/>
          </a:xfrm>
        </p:spPr>
        <p:txBody>
          <a:bodyPr/>
          <a:lstStyle/>
          <a:p>
            <a:pPr algn="ctr"/>
            <a:r>
              <a:rPr lang="en-GB" sz="2800">
                <a:solidFill>
                  <a:schemeClr val="tx2"/>
                </a:solidFill>
              </a:rPr>
              <a:t>Libraries from which we borrow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23A0-1C4B-4345-B32A-E1811AACA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House of Lords Library, Westminster Public Libraries, the London Library</a:t>
            </a:r>
          </a:p>
          <a:p>
            <a:r>
              <a:rPr lang="en-GB" sz="2000">
                <a:solidFill>
                  <a:schemeClr val="tx2"/>
                </a:solidFill>
                <a:ea typeface="+mn-lt"/>
                <a:cs typeface="+mn-lt"/>
              </a:rPr>
              <a:t>Specialist libraries: Chatham House, Supreme Court</a:t>
            </a:r>
            <a:endParaRPr lang="en-GB" sz="2000">
              <a:solidFill>
                <a:schemeClr val="tx2"/>
              </a:solidFill>
            </a:endParaRPr>
          </a:p>
          <a:p>
            <a:r>
              <a:rPr lang="en-GB" sz="2000">
                <a:solidFill>
                  <a:schemeClr val="tx2"/>
                </a:solidFill>
              </a:rPr>
              <a:t>Library Hub Discover (COPAC)</a:t>
            </a:r>
          </a:p>
          <a:p>
            <a:r>
              <a:rPr lang="en-GB" sz="2000" err="1">
                <a:solidFill>
                  <a:schemeClr val="tx2"/>
                </a:solidFill>
              </a:rPr>
              <a:t>WorldCat</a:t>
            </a:r>
            <a:endParaRPr lang="en-GB" sz="2000">
              <a:solidFill>
                <a:schemeClr val="tx2"/>
              </a:solidFill>
            </a:endParaRPr>
          </a:p>
          <a:p>
            <a:r>
              <a:rPr lang="en-GB" sz="2000">
                <a:solidFill>
                  <a:schemeClr val="tx2"/>
                </a:solidFill>
              </a:rPr>
              <a:t>Academic libraries around the whole of the UK, public libraries, British Library</a:t>
            </a:r>
            <a:endParaRPr lang="en-GB" sz="2000">
              <a:solidFill>
                <a:schemeClr val="tx2"/>
              </a:solidFill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1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D4869-DD1F-423D-8918-64E8985C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81" y="1787703"/>
            <a:ext cx="10042419" cy="650697"/>
          </a:xfrm>
        </p:spPr>
        <p:txBody>
          <a:bodyPr/>
          <a:lstStyle/>
          <a:p>
            <a:pPr algn="ctr"/>
            <a:r>
              <a:rPr lang="en-GB" sz="2800">
                <a:solidFill>
                  <a:schemeClr val="tx2"/>
                </a:solidFill>
              </a:rPr>
              <a:t>Interlibrary loans – administrative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27FF3-EA78-4BA9-8C36-0D62DA021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82" y="2438401"/>
            <a:ext cx="9940818" cy="3686176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000" dirty="0"/>
              <a:t>We keep careful records of the books that arrive on interlibrary loan</a:t>
            </a:r>
          </a:p>
          <a:p>
            <a:r>
              <a:rPr lang="en-GB" sz="2000" dirty="0"/>
              <a:t>Our standard loan period is eight weeks</a:t>
            </a:r>
          </a:p>
          <a:p>
            <a:r>
              <a:rPr lang="en-GB" sz="2000" dirty="0"/>
              <a:t>Each book which we receive on interlibrary loan is recorded on our catalogue.</a:t>
            </a:r>
          </a:p>
          <a:p>
            <a:r>
              <a:rPr lang="en-GB" sz="2000" dirty="0"/>
              <a:t>We do not issue fines for overdue books, but do issue charges for book which are lost. </a:t>
            </a:r>
          </a:p>
          <a:p>
            <a:r>
              <a:rPr lang="en-GB" sz="2000" dirty="0"/>
              <a:t>Effects of </a:t>
            </a:r>
            <a:r>
              <a:rPr lang="en-GB" sz="2000"/>
              <a:t>the pandemic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33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C820-7C4A-4545-9923-6E0E5A5C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chemeClr val="tx2"/>
                </a:solidFill>
              </a:rPr>
              <a:t>Information made available to members of the public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A3560-2163-4732-B8C6-8A5AB4E3B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/>
              <a:t>The Library’s website: </a:t>
            </a:r>
            <a:r>
              <a:rPr lang="en-US" altLang="en-US" sz="2000" b="1">
                <a:hlinkClick r:id="rId2"/>
              </a:rPr>
              <a:t>https://commonslibrary.parliament.uk/</a:t>
            </a:r>
            <a:r>
              <a:rPr lang="en-US" altLang="en-US" sz="2000" b="1"/>
              <a:t> </a:t>
            </a:r>
          </a:p>
          <a:p>
            <a:r>
              <a:rPr lang="en-GB" sz="2000"/>
              <a:t>Our most frequently-borrowed books</a:t>
            </a:r>
          </a:p>
          <a:p>
            <a:r>
              <a:rPr lang="en-GB" sz="2000"/>
              <a:t>Transparency and freedom of information requests</a:t>
            </a:r>
          </a:p>
          <a:p>
            <a:r>
              <a:rPr lang="en-GB" sz="2000"/>
              <a:t>Any questions?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4199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1_Custom Design</vt:lpstr>
      <vt:lpstr>Interlending at the House of Commons Library</vt:lpstr>
      <vt:lpstr>The House of Commons Library </vt:lpstr>
      <vt:lpstr>The Library Loans Service</vt:lpstr>
      <vt:lpstr>Our customers</vt:lpstr>
      <vt:lpstr>Libraries from which we borrow</vt:lpstr>
      <vt:lpstr>Interlibrary loans – administrative details</vt:lpstr>
      <vt:lpstr>Information made available to members of the public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Helen</dc:creator>
  <cp:lastModifiedBy>Hall, Helen</cp:lastModifiedBy>
  <cp:revision>2</cp:revision>
  <dcterms:created xsi:type="dcterms:W3CDTF">2022-03-30T18:19:23Z</dcterms:created>
  <dcterms:modified xsi:type="dcterms:W3CDTF">2022-06-27T13:46:40Z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f77787-5df4-43b6-a2a8-8d8b678a318b_Enabled">
    <vt:lpwstr>true</vt:lpwstr>
  </property>
  <property fmtid="{D5CDD505-2E9C-101B-9397-08002B2CF9AE}" pid="3" name="MSIP_Label_a8f77787-5df4-43b6-a2a8-8d8b678a318b_SetDate">
    <vt:lpwstr>2022-03-30T18:19:45Z</vt:lpwstr>
  </property>
  <property fmtid="{D5CDD505-2E9C-101B-9397-08002B2CF9AE}" pid="4" name="MSIP_Label_a8f77787-5df4-43b6-a2a8-8d8b678a318b_Method">
    <vt:lpwstr>Standard</vt:lpwstr>
  </property>
  <property fmtid="{D5CDD505-2E9C-101B-9397-08002B2CF9AE}" pid="5" name="MSIP_Label_a8f77787-5df4-43b6-a2a8-8d8b678a318b_Name">
    <vt:lpwstr>a8f77787-5df4-43b6-a2a8-8d8b678a318b</vt:lpwstr>
  </property>
  <property fmtid="{D5CDD505-2E9C-101B-9397-08002B2CF9AE}" pid="6" name="MSIP_Label_a8f77787-5df4-43b6-a2a8-8d8b678a318b_SiteId">
    <vt:lpwstr>1ce6dd9e-b337-4088-be5e-8dbbec04b34a</vt:lpwstr>
  </property>
  <property fmtid="{D5CDD505-2E9C-101B-9397-08002B2CF9AE}" pid="7" name="MSIP_Label_a8f77787-5df4-43b6-a2a8-8d8b678a318b_ActionId">
    <vt:lpwstr>5112d179-d3d7-4c7e-94c2-8c74167a6062</vt:lpwstr>
  </property>
  <property fmtid="{D5CDD505-2E9C-101B-9397-08002B2CF9AE}" pid="8" name="MSIP_Label_a8f77787-5df4-43b6-a2a8-8d8b678a318b_ContentBits">
    <vt:lpwstr>0</vt:lpwstr>
  </property>
  <property fmtid="{D5CDD505-2E9C-101B-9397-08002B2CF9AE}" pid="9" name="_AdHocReviewCycleID">
    <vt:i4>-1480718402</vt:i4>
  </property>
  <property fmtid="{D5CDD505-2E9C-101B-9397-08002B2CF9AE}" pid="10" name="_NewReviewCycle">
    <vt:lpwstr/>
  </property>
  <property fmtid="{D5CDD505-2E9C-101B-9397-08002B2CF9AE}" pid="11" name="_EmailSubject">
    <vt:lpwstr>FIL Website - Interlend 2022 presentations</vt:lpwstr>
  </property>
  <property fmtid="{D5CDD505-2E9C-101B-9397-08002B2CF9AE}" pid="12" name="_AuthorEmail">
    <vt:lpwstr>Alison.Dyer@uea.ac.uk</vt:lpwstr>
  </property>
  <property fmtid="{D5CDD505-2E9C-101B-9397-08002B2CF9AE}" pid="13" name="_AuthorEmailDisplayName">
    <vt:lpwstr>Alison Dyer (LIB - Staff)</vt:lpwstr>
  </property>
</Properties>
</file>