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5" r:id="rId20"/>
    <p:sldId id="276" r:id="rId21"/>
    <p:sldId id="277" r:id="rId22"/>
    <p:sldId id="278" r:id="rId23"/>
    <p:sldId id="272" r:id="rId24"/>
    <p:sldId id="274" r:id="rId25"/>
    <p:sldId id="279" r:id="rId26"/>
    <p:sldId id="280" r:id="rId27"/>
    <p:sldId id="281" r:id="rId28"/>
    <p:sldId id="282" r:id="rId29"/>
    <p:sldId id="283" r:id="rId30"/>
    <p:sldId id="284" r:id="rId31"/>
    <p:sldId id="288" r:id="rId32"/>
    <p:sldId id="285" r:id="rId33"/>
    <p:sldId id="286" r:id="rId34"/>
    <p:sldId id="287" r:id="rId35"/>
    <p:sldId id="289" r:id="rId36"/>
  </p:sldIdLst>
  <p:sldSz cx="12192000" cy="6858000"/>
  <p:notesSz cx="6881813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CC"/>
    <a:srgbClr val="00A4C2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9" y="0"/>
            <a:ext cx="9696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0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2" y="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17249"/>
            <a:ext cx="9010391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60061"/>
            <a:ext cx="9010391" cy="4800600"/>
          </a:xfrm>
        </p:spPr>
        <p:txBody>
          <a:bodyPr/>
          <a:lstStyle>
            <a:lvl1pPr>
              <a:buClr>
                <a:srgbClr val="00B5CC"/>
              </a:buClr>
              <a:defRPr baseline="0"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7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133" y="242649"/>
            <a:ext cx="11303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7133" y="1718733"/>
            <a:ext cx="11303000" cy="3771267"/>
          </a:xfrm>
        </p:spPr>
        <p:txBody>
          <a:bodyPr/>
          <a:lstStyle>
            <a:lvl1pPr>
              <a:buClr>
                <a:srgbClr val="00B5CC"/>
              </a:buClr>
              <a:defRPr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 dirty="0"/>
              <a:t>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40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325" y="242649"/>
            <a:ext cx="11553825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718733"/>
            <a:ext cx="11553825" cy="3771267"/>
          </a:xfrm>
        </p:spPr>
        <p:txBody>
          <a:bodyPr/>
          <a:lstStyle>
            <a:lvl1pPr>
              <a:buClr>
                <a:srgbClr val="00B5CC"/>
              </a:buClr>
              <a:defRPr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 dirty="0"/>
              <a:t>Insert your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296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2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42649"/>
            <a:ext cx="9338733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18733"/>
            <a:ext cx="9338733" cy="4876799"/>
          </a:xfrm>
        </p:spPr>
        <p:txBody>
          <a:bodyPr/>
          <a:lstStyle>
            <a:lvl1pPr>
              <a:buClr>
                <a:srgbClr val="00B5CC"/>
              </a:buClr>
              <a:defRPr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4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426" y="242649"/>
            <a:ext cx="1150090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6" y="1718734"/>
            <a:ext cx="11500907" cy="3879265"/>
          </a:xfrm>
        </p:spPr>
        <p:txBody>
          <a:bodyPr/>
          <a:lstStyle>
            <a:lvl1pPr marL="0" indent="0">
              <a:buClr>
                <a:srgbClr val="00B5CC"/>
              </a:buClr>
              <a:buNone/>
              <a:defRPr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71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426" y="242649"/>
            <a:ext cx="1150090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enter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6" y="1718734"/>
            <a:ext cx="11500907" cy="3879265"/>
          </a:xfrm>
        </p:spPr>
        <p:txBody>
          <a:bodyPr/>
          <a:lstStyle>
            <a:lvl1pPr marL="0" indent="0">
              <a:buClr>
                <a:srgbClr val="00B5CC"/>
              </a:buClr>
              <a:buNone/>
              <a:defRPr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213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2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242649"/>
            <a:ext cx="11311469" cy="1325563"/>
          </a:xfrm>
        </p:spPr>
        <p:txBody>
          <a:bodyPr/>
          <a:lstStyle>
            <a:lvl1pPr>
              <a:defRPr>
                <a:solidFill>
                  <a:srgbClr val="00A4C2"/>
                </a:solidFill>
              </a:defRPr>
            </a:lvl1pPr>
          </a:lstStyle>
          <a:p>
            <a:r>
              <a:rPr lang="en-US" dirty="0"/>
              <a:t>Click to enter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0333" y="1718733"/>
            <a:ext cx="11311468" cy="3879267"/>
          </a:xfrm>
        </p:spPr>
        <p:txBody>
          <a:bodyPr/>
          <a:lstStyle>
            <a:lvl1pPr>
              <a:buClr>
                <a:srgbClr val="00B5CC"/>
              </a:buClr>
              <a:defRPr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545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42649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00A4C2"/>
                </a:solidFill>
              </a:defRPr>
            </a:lvl1pPr>
          </a:lstStyle>
          <a:p>
            <a:r>
              <a:rPr lang="en-US" dirty="0"/>
              <a:t>Click to insert title Arial 44 bold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0733"/>
            <a:ext cx="10515600" cy="3879267"/>
          </a:xfrm>
        </p:spPr>
        <p:txBody>
          <a:bodyPr/>
          <a:lstStyle>
            <a:lvl1pPr>
              <a:buClr>
                <a:srgbClr val="00B5CC"/>
              </a:buClr>
              <a:defRPr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132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2" y="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905875" cy="1325563"/>
          </a:xfrm>
        </p:spPr>
        <p:txBody>
          <a:bodyPr/>
          <a:lstStyle>
            <a:lvl1pPr>
              <a:defRPr>
                <a:solidFill>
                  <a:srgbClr val="00A4C2"/>
                </a:solidFill>
              </a:defRPr>
            </a:lvl1pPr>
          </a:lstStyle>
          <a:p>
            <a:r>
              <a:rPr lang="en-US" dirty="0"/>
              <a:t>Click to insert title Arial 44 bold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rgbClr val="00B5CC"/>
              </a:buClr>
              <a:defRPr baseline="0"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 dirty="0"/>
              <a:t>Click to insert text  Arial size 28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365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2" y="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9010391" cy="1325563"/>
          </a:xfrm>
        </p:spPr>
        <p:txBody>
          <a:bodyPr/>
          <a:lstStyle>
            <a:lvl1pPr>
              <a:defRPr>
                <a:solidFill>
                  <a:srgbClr val="00A4C2"/>
                </a:solidFill>
              </a:defRPr>
            </a:lvl1pPr>
          </a:lstStyle>
          <a:p>
            <a:r>
              <a:rPr lang="en-US" dirty="0"/>
              <a:t>Click to insert title Arial 44 bold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010391" cy="4351338"/>
          </a:xfrm>
        </p:spPr>
        <p:txBody>
          <a:bodyPr/>
          <a:lstStyle>
            <a:lvl1pPr>
              <a:buClr>
                <a:srgbClr val="00B5CC"/>
              </a:buClr>
              <a:defRPr baseline="0"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 dirty="0"/>
              <a:t>Click to insert text  Arial size 28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0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23458" cy="223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8000" y="2926167"/>
            <a:ext cx="9036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20454" y="5017519"/>
            <a:ext cx="4351092" cy="554605"/>
          </a:xfrm>
        </p:spPr>
        <p:txBody>
          <a:bodyPr/>
          <a:lstStyle>
            <a:lvl1pPr marL="0" indent="0" algn="ctr">
              <a:buClr>
                <a:srgbClr val="00B5CC"/>
              </a:buClr>
              <a:buNone/>
              <a:defRPr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 dirty="0"/>
              <a:t>Insert Speaker Name</a:t>
            </a:r>
          </a:p>
        </p:txBody>
      </p:sp>
    </p:spTree>
    <p:extLst>
      <p:ext uri="{BB962C8B-B14F-4D97-AF65-F5344CB8AC3E}">
        <p14:creationId xmlns:p14="http://schemas.microsoft.com/office/powerpoint/2010/main" val="3275335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2" y="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5600" y="270933"/>
            <a:ext cx="9678002" cy="1419755"/>
          </a:xfrm>
        </p:spPr>
        <p:txBody>
          <a:bodyPr/>
          <a:lstStyle>
            <a:lvl1pPr>
              <a:defRPr>
                <a:solidFill>
                  <a:srgbClr val="00A4C2"/>
                </a:solidFill>
              </a:defRPr>
            </a:lvl1pPr>
          </a:lstStyle>
          <a:p>
            <a:r>
              <a:rPr lang="en-US" dirty="0"/>
              <a:t>Click to insert title Arial 44 bold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825625"/>
            <a:ext cx="11626850" cy="4786842"/>
          </a:xfrm>
        </p:spPr>
        <p:txBody>
          <a:bodyPr/>
          <a:lstStyle>
            <a:lvl1pPr marL="0" indent="0">
              <a:buClr>
                <a:srgbClr val="00B5CC"/>
              </a:buClr>
              <a:buNone/>
              <a:defRPr baseline="0"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539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6886" y="457200"/>
            <a:ext cx="4445139" cy="1152525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Insert title in Arial 32 bold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0"/>
            <a:ext cx="7008813" cy="685800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Insert object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6886" y="1781175"/>
            <a:ext cx="4445139" cy="3713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Fill in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120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6886" y="314326"/>
            <a:ext cx="4445139" cy="1295400"/>
          </a:xfrm>
        </p:spPr>
        <p:txBody>
          <a:bodyPr anchor="b">
            <a:noAutofit/>
          </a:bodyPr>
          <a:lstStyle>
            <a:lvl1pPr>
              <a:defRPr sz="2800" baseline="0"/>
            </a:lvl1pPr>
          </a:lstStyle>
          <a:p>
            <a:r>
              <a:rPr lang="en-US" dirty="0"/>
              <a:t>INSERT TITLE IN UPPERCASE Arial 28 bold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0"/>
            <a:ext cx="7008813" cy="685800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Insert object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6886" y="1781176"/>
            <a:ext cx="4445139" cy="3562350"/>
          </a:xfr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your text here Arial 16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56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6886" y="457200"/>
            <a:ext cx="4445139" cy="1152525"/>
          </a:xfrm>
        </p:spPr>
        <p:txBody>
          <a:bodyPr anchor="b"/>
          <a:lstStyle>
            <a:lvl1pPr>
              <a:defRPr sz="3200" baseline="0">
                <a:solidFill>
                  <a:srgbClr val="00B5CC"/>
                </a:solidFill>
              </a:defRPr>
            </a:lvl1pPr>
          </a:lstStyle>
          <a:p>
            <a:r>
              <a:rPr lang="en-US" dirty="0"/>
              <a:t>Click to insert title size Arial 32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0"/>
            <a:ext cx="7008813" cy="6858000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Insert object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6886" y="1781175"/>
            <a:ext cx="4445139" cy="37221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Fill in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37503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2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641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641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460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65125"/>
            <a:ext cx="5695950" cy="1325563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Insert title </a:t>
            </a:r>
            <a:r>
              <a:rPr lang="en-US" dirty="0" err="1"/>
              <a:t>arial</a:t>
            </a:r>
            <a:r>
              <a:rPr lang="en-US" dirty="0"/>
              <a:t> bold 32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1825625"/>
            <a:ext cx="5695950" cy="3641725"/>
          </a:xfrm>
        </p:spPr>
        <p:txBody>
          <a:bodyPr/>
          <a:lstStyle>
            <a:lvl1pPr>
              <a:buClr>
                <a:srgbClr val="00B5CC"/>
              </a:buClr>
              <a:defRPr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52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2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7450" y="255587"/>
            <a:ext cx="569595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insert title Arial bold 32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67450" y="1768712"/>
            <a:ext cx="5695950" cy="3651013"/>
          </a:xfrm>
        </p:spPr>
        <p:txBody>
          <a:bodyPr/>
          <a:lstStyle>
            <a:lvl1pPr>
              <a:buClr>
                <a:srgbClr val="00B5CC"/>
              </a:buClr>
              <a:defRPr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6019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501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2" y="559800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8" y="457200"/>
            <a:ext cx="4280957" cy="1168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98520" y="457200"/>
            <a:ext cx="6890279" cy="5140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068" y="1701801"/>
            <a:ext cx="4280958" cy="3896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2876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533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7199" y="4936066"/>
            <a:ext cx="2937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Contact Information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Office: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Mulhouse Building, Mulhouse Road,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Belfast BT12 6DP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028 9097 6021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Twitter: @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healthcarelib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Email: info@healthcarelibrary.qub.ac.uk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healthcarelibrary.qub.ac.uk</a:t>
            </a:r>
            <a:endParaRPr lang="en-GB" sz="12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97" y="4936126"/>
            <a:ext cx="2688752" cy="15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2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23458" cy="223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8000" y="2797606"/>
            <a:ext cx="9036000" cy="1325563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Title of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08000" y="4705350"/>
            <a:ext cx="4176000" cy="585542"/>
          </a:xfrm>
        </p:spPr>
        <p:txBody>
          <a:bodyPr/>
          <a:lstStyle>
            <a:lvl1pPr marL="0" indent="0" algn="ctr">
              <a:buClr>
                <a:srgbClr val="00B5CC"/>
              </a:buClr>
              <a:buNone/>
              <a:defRPr/>
            </a:lvl1pPr>
            <a:lvl2pPr>
              <a:buClr>
                <a:srgbClr val="00B5CC"/>
              </a:buClr>
              <a:defRPr/>
            </a:lvl2pPr>
            <a:lvl3pPr>
              <a:buClr>
                <a:srgbClr val="00B5CC"/>
              </a:buClr>
              <a:defRPr/>
            </a:lvl3pPr>
            <a:lvl4pPr>
              <a:buClr>
                <a:srgbClr val="00B5CC"/>
              </a:buClr>
              <a:defRPr/>
            </a:lvl4pPr>
            <a:lvl5pPr>
              <a:buClr>
                <a:srgbClr val="00B5CC"/>
              </a:buClr>
              <a:defRPr/>
            </a:lvl5pPr>
          </a:lstStyle>
          <a:p>
            <a:pPr lvl="0"/>
            <a:r>
              <a:rPr lang="en-US" dirty="0"/>
              <a:t>Insert Speaker Name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233530"/>
            <a:ext cx="12204000" cy="612000"/>
          </a:xfrm>
          <a:prstGeom prst="rect">
            <a:avLst/>
          </a:prstGeom>
          <a:solidFill>
            <a:srgbClr val="00A4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039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40" y="4338000"/>
            <a:ext cx="3564160" cy="25200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57199" y="4936066"/>
            <a:ext cx="2937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Contact Information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Main Office: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Mulhouse Building, Mulhouse Road,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Belfast BT12 6DP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028 9097 6021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Twitter: @</a:t>
            </a:r>
            <a:r>
              <a:rPr lang="en-GB" sz="12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healthcarelib</a:t>
            </a:r>
            <a:endParaRPr lang="en-GB" sz="12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Email: info@healthcarelibrary.qub.ac.uk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healthcarelibrary.qub.ac.uk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stacks image">
    <p:bg>
      <p:bgPr>
        <a:blipFill dpi="0" rotWithShape="1">
          <a:blip r:embed="rId2" cstate="print">
            <a:alphaModFix amt="54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57199" y="4936066"/>
            <a:ext cx="2937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Contact Information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Main Office: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Mulhouse Building, Mulhouse Road,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Belfast BT12 6DP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028 9097 6021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Twitter: @</a:t>
            </a:r>
            <a:r>
              <a:rPr lang="en-GB" sz="12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healthcarelib</a:t>
            </a:r>
            <a:endParaRPr lang="en-GB" sz="12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Email: info@healthcarelibrary.qub.ac.uk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healthcarelibrary.qub.ac.uk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40" y="4338000"/>
            <a:ext cx="356416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332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re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7199" y="4936066"/>
            <a:ext cx="2937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Contact Information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Main Office: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Mulhouse Building, Mulhouse Road,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Belfast BT12 6DP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028 9097 6021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Twitter: @</a:t>
            </a:r>
            <a:r>
              <a:rPr lang="en-GB" sz="12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healthcarelib</a:t>
            </a:r>
            <a:endParaRPr lang="en-GB" sz="12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Email: info@healthcarelibrary.qub.ac.uk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healthcarelibrary.qub.ac.uk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0" y="4500908"/>
            <a:ext cx="3333750" cy="23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93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57199" y="4936066"/>
            <a:ext cx="2937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Contact Information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 Office: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Mulhouse Building, Mulhouse Road,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Belfast BT12 6DP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028 9097 6021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Twitter: @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healthcarelib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Email: info@healthcarelibrary.qub.ac.uk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healthcarelibrary.qub.ac.uk</a:t>
            </a:r>
            <a:endParaRPr lang="en-GB" sz="120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9192222" y="4342231"/>
            <a:ext cx="2688752" cy="2163495"/>
            <a:chOff x="8658822" y="3366466"/>
            <a:chExt cx="2688752" cy="2163495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822" y="3366466"/>
              <a:ext cx="2688752" cy="15696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3198" y="5241961"/>
              <a:ext cx="1045844" cy="28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7813" y="5241961"/>
              <a:ext cx="798292" cy="28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8953500" y="4936066"/>
              <a:ext cx="1846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accent1"/>
                  </a:solidFill>
                </a:rPr>
                <a:t>A Partnership</a:t>
              </a:r>
              <a:r>
                <a:rPr lang="en-GB" sz="1100" b="1" baseline="0" dirty="0">
                  <a:solidFill>
                    <a:schemeClr val="accent1"/>
                  </a:solidFill>
                </a:rPr>
                <a:t> between</a:t>
              </a:r>
              <a:endParaRPr lang="en-GB" sz="1100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87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End Slide with image">
    <p:bg>
      <p:bgPr>
        <a:blipFill dpi="0" rotWithShape="1">
          <a:blip r:embed="rId2" cstate="print">
            <a:alphaModFix amt="28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457199" y="4936066"/>
            <a:ext cx="2937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Contact Information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Main Office: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Mulhouse Building, Mulhouse Road,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Belfast BT12 6DP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028 9097 6021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Twitter: @</a:t>
            </a:r>
            <a:r>
              <a:rPr lang="en-GB" sz="1200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healthcarelib</a:t>
            </a:r>
            <a:endParaRPr lang="en-GB" sz="1200" b="0" i="0" u="none" strike="noStrike" kern="1200" baseline="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Email: info@healthcarelibrary.qub.ac.uk</a:t>
            </a:r>
          </a:p>
          <a:p>
            <a:r>
              <a:rPr lang="en-GB" sz="1200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healthcarelibrary.qub.ac.uk</a:t>
            </a:r>
            <a:endParaRPr lang="en-GB" sz="12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963025" y="4210050"/>
            <a:ext cx="3000375" cy="2199529"/>
            <a:chOff x="8848725" y="4295775"/>
            <a:chExt cx="3000375" cy="2199529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1823" y="6217726"/>
              <a:ext cx="1008000" cy="27757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2163" y="6217726"/>
              <a:ext cx="768357" cy="277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9486900" y="5911831"/>
              <a:ext cx="1846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chemeClr val="bg1"/>
                  </a:solidFill>
                </a:rPr>
                <a:t>A Partnership</a:t>
              </a:r>
              <a:r>
                <a:rPr lang="en-GB" sz="1100" b="1" baseline="0" dirty="0">
                  <a:solidFill>
                    <a:schemeClr val="bg1"/>
                  </a:solidFill>
                </a:rPr>
                <a:t> between</a:t>
              </a:r>
              <a:endParaRPr lang="en-GB" sz="1100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7" t="14634" r="14232" b="24042"/>
            <a:stretch/>
          </p:blipFill>
          <p:spPr>
            <a:xfrm>
              <a:off x="8848725" y="4295775"/>
              <a:ext cx="3000375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353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43" y="0"/>
            <a:ext cx="8242319" cy="5829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14" y="4814177"/>
            <a:ext cx="1496798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79" y="4814177"/>
            <a:ext cx="1960958" cy="540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248149" y="4238625"/>
            <a:ext cx="3133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A partnership between</a:t>
            </a:r>
          </a:p>
        </p:txBody>
      </p:sp>
    </p:spTree>
    <p:extLst>
      <p:ext uri="{BB962C8B-B14F-4D97-AF65-F5344CB8AC3E}">
        <p14:creationId xmlns:p14="http://schemas.microsoft.com/office/powerpoint/2010/main" val="2503958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ship cover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43" y="830"/>
            <a:ext cx="8242319" cy="5827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14" y="4814177"/>
            <a:ext cx="1496798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79" y="4814177"/>
            <a:ext cx="1960958" cy="540000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4248149" y="4238625"/>
            <a:ext cx="3133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 partnership between</a:t>
            </a:r>
          </a:p>
        </p:txBody>
      </p:sp>
    </p:spTree>
    <p:extLst>
      <p:ext uri="{BB962C8B-B14F-4D97-AF65-F5344CB8AC3E}">
        <p14:creationId xmlns:p14="http://schemas.microsoft.com/office/powerpoint/2010/main" val="4126881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blue">
    <p:bg>
      <p:bgPr>
        <a:solidFill>
          <a:srgbClr val="00B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9" y="977"/>
            <a:ext cx="9696842" cy="68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0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Grey">
    <p:bg>
      <p:bgPr>
        <a:solidFill>
          <a:srgbClr val="5757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79" y="977"/>
            <a:ext cx="9696841" cy="68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42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2" y="0"/>
            <a:ext cx="2158398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17249"/>
            <a:ext cx="9010391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35667"/>
            <a:ext cx="9010391" cy="4800600"/>
          </a:xfrm>
        </p:spPr>
        <p:txBody>
          <a:bodyPr/>
          <a:lstStyle>
            <a:lvl1pPr marL="457200" indent="-4572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0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solidFill>
          <a:srgbClr val="00B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1648" r="16738" b="20625"/>
          <a:stretch/>
        </p:blipFill>
        <p:spPr>
          <a:xfrm>
            <a:off x="10091999" y="0"/>
            <a:ext cx="2100001" cy="12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17249"/>
            <a:ext cx="9253799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insert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08692"/>
            <a:ext cx="9253799" cy="4800600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8001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657350" indent="-28575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114550" indent="-28575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32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2F6FCE-A28C-4D73-AA75-F478915D0F43}" type="datetimeFigureOut">
              <a:rPr lang="en-GB" smtClean="0"/>
              <a:pPr/>
              <a:t>19/06/2019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094C3FE-2775-49A1-9945-36E8D0BBA50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609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2" r:id="rId2"/>
    <p:sldLayoutId id="2147483693" r:id="rId3"/>
    <p:sldLayoutId id="2147483653" r:id="rId4"/>
    <p:sldLayoutId id="2147483678" r:id="rId5"/>
    <p:sldLayoutId id="2147483666" r:id="rId6"/>
    <p:sldLayoutId id="2147483668" r:id="rId7"/>
    <p:sldLayoutId id="2147483665" r:id="rId8"/>
    <p:sldLayoutId id="2147483667" r:id="rId9"/>
    <p:sldLayoutId id="2147483650" r:id="rId10"/>
    <p:sldLayoutId id="2147483661" r:id="rId11"/>
    <p:sldLayoutId id="2147483675" r:id="rId12"/>
    <p:sldLayoutId id="2147483663" r:id="rId13"/>
    <p:sldLayoutId id="2147483679" r:id="rId14"/>
    <p:sldLayoutId id="2147483687" r:id="rId15"/>
    <p:sldLayoutId id="2147483664" r:id="rId16"/>
    <p:sldLayoutId id="2147483662" r:id="rId17"/>
    <p:sldLayoutId id="2147483660" r:id="rId18"/>
    <p:sldLayoutId id="2147483674" r:id="rId19"/>
    <p:sldLayoutId id="2147483672" r:id="rId20"/>
    <p:sldLayoutId id="2147483656" r:id="rId21"/>
    <p:sldLayoutId id="2147483676" r:id="rId22"/>
    <p:sldLayoutId id="2147483669" r:id="rId23"/>
    <p:sldLayoutId id="2147483652" r:id="rId24"/>
    <p:sldLayoutId id="2147483670" r:id="rId25"/>
    <p:sldLayoutId id="2147483671" r:id="rId26"/>
    <p:sldLayoutId id="2147483657" r:id="rId27"/>
    <p:sldLayoutId id="2147483654" r:id="rId28"/>
    <p:sldLayoutId id="2147483694" r:id="rId29"/>
    <p:sldLayoutId id="2147483684" r:id="rId30"/>
    <p:sldLayoutId id="2147483682" r:id="rId31"/>
    <p:sldLayoutId id="2147483680" r:id="rId32"/>
    <p:sldLayoutId id="2147483681" r:id="rId33"/>
    <p:sldLayoutId id="2147483683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carelibrary.qub.ac.uk/" TargetMode="External"/><Relationship Id="rId2" Type="http://schemas.openxmlformats.org/officeDocument/2006/relationships/hyperlink" Target="https://www.cla.co.uk/northern-ireland-health-service-licence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alex.mcilroy@healthcarelibrary.qub.ac.uk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carelibrary.qub.ac.uk/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911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A78C0-5F42-45BE-9DF7-1B5B3345C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 Licence for HSC Bodies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D081A-07FB-4B6E-8DC9-BF9262490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Before 2017</a:t>
            </a:r>
          </a:p>
          <a:p>
            <a:pPr lvl="1"/>
            <a:r>
              <a:rPr lang="en-GB" dirty="0"/>
              <a:t>CLA Licence for NHS and Social Care Bodies, Northern Ireland</a:t>
            </a:r>
          </a:p>
          <a:p>
            <a:pPr marL="457200" lvl="1" indent="0">
              <a:buNone/>
            </a:pPr>
            <a:endParaRPr lang="en-GB" sz="800" dirty="0"/>
          </a:p>
          <a:p>
            <a:pPr lvl="1"/>
            <a:r>
              <a:rPr lang="en-GB" dirty="0"/>
              <a:t>Allowed for..</a:t>
            </a:r>
          </a:p>
          <a:p>
            <a:pPr lvl="2"/>
            <a:r>
              <a:rPr lang="en-GB" dirty="0"/>
              <a:t>2 articles per issue</a:t>
            </a:r>
          </a:p>
          <a:p>
            <a:pPr lvl="2"/>
            <a:r>
              <a:rPr lang="en-GB" dirty="0"/>
              <a:t>1 chapter or 5% of a book, whichever is greater</a:t>
            </a:r>
          </a:p>
          <a:p>
            <a:pPr lvl="2"/>
            <a:r>
              <a:rPr lang="en-GB" dirty="0"/>
              <a:t>All articles from a themed issue</a:t>
            </a:r>
          </a:p>
          <a:p>
            <a:pPr lvl="2"/>
            <a:r>
              <a:rPr lang="en-GB" dirty="0"/>
              <a:t>Digital copies could be stored on a personal hard disk, or personal server area </a:t>
            </a:r>
          </a:p>
          <a:p>
            <a:pPr lvl="2"/>
            <a:r>
              <a:rPr lang="en-GB" dirty="0"/>
              <a:t>Digital copies could be stored on a NHSNI intranet for up to 30 days for access by a project group</a:t>
            </a:r>
          </a:p>
        </p:txBody>
      </p:sp>
    </p:spTree>
    <p:extLst>
      <p:ext uri="{BB962C8B-B14F-4D97-AF65-F5344CB8AC3E}">
        <p14:creationId xmlns:p14="http://schemas.microsoft.com/office/powerpoint/2010/main" val="128499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3B30-DC4F-436D-9214-B09031785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0BDDB-2DD9-4FF2-8197-19FF5B5CC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2017 onwards</a:t>
            </a:r>
          </a:p>
          <a:p>
            <a:pPr lvl="1"/>
            <a:r>
              <a:rPr lang="en-GB" dirty="0"/>
              <a:t>Department of Health signed a centrally negotiated licence for HSC staff across Northern Ireland with the Copyright Licensing Agency</a:t>
            </a:r>
          </a:p>
          <a:p>
            <a:pPr marL="457200" lvl="1" indent="0">
              <a:buNone/>
            </a:pPr>
            <a:endParaRPr lang="en-GB" sz="1000" dirty="0"/>
          </a:p>
          <a:p>
            <a:pPr lvl="1"/>
            <a:r>
              <a:rPr lang="en-GB" dirty="0"/>
              <a:t>Now operating under the CLA Licence for Health and Social Care Bodies in Northern Ireland</a:t>
            </a:r>
          </a:p>
          <a:p>
            <a:pPr lvl="2"/>
            <a:r>
              <a:rPr lang="en-GB" dirty="0"/>
              <a:t>CLA Licence + / CLA Licence Plus for short</a:t>
            </a:r>
          </a:p>
          <a:p>
            <a:pPr lvl="2"/>
            <a:r>
              <a:rPr lang="en-GB" dirty="0"/>
              <a:t>Current agreement lasts for 3 years (2017/18 – 2019/20)</a:t>
            </a:r>
          </a:p>
          <a:p>
            <a:pPr lvl="2"/>
            <a:r>
              <a:rPr lang="en-GB" dirty="0"/>
              <a:t>1000 Copyright Fee Paid (CFP) articles per year</a:t>
            </a:r>
          </a:p>
          <a:p>
            <a:pPr marL="914400" lvl="2" indent="0">
              <a:buNone/>
            </a:pPr>
            <a:endParaRPr lang="en-GB" sz="1000" dirty="0"/>
          </a:p>
          <a:p>
            <a:pPr lvl="1"/>
            <a:r>
              <a:rPr lang="en-GB" dirty="0"/>
              <a:t>Better and closer relationship with CLA</a:t>
            </a:r>
          </a:p>
        </p:txBody>
      </p:sp>
    </p:spTree>
    <p:extLst>
      <p:ext uri="{BB962C8B-B14F-4D97-AF65-F5344CB8AC3E}">
        <p14:creationId xmlns:p14="http://schemas.microsoft.com/office/powerpoint/2010/main" val="1366030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FC9C-D33A-47DF-9B56-0577B276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3084258"/>
            <a:ext cx="11311468" cy="27169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You may photocopy, scan or print extracts from most printed and electronic books and journals owned by or paid for the HSC.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covers all sorts of everyday copying, storage and reuse.</a:t>
            </a:r>
          </a:p>
          <a:p>
            <a:pPr marL="0" indent="0">
              <a:buNone/>
            </a:pPr>
            <a:r>
              <a:rPr lang="en-GB" dirty="0"/>
              <a:t>It covers digital, photocopying, scanning and digital reuse from originals or subscriptions.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DD3DC-6C61-45F2-8163-CF21F7B96EB7}"/>
              </a:ext>
            </a:extLst>
          </p:cNvPr>
          <p:cNvSpPr txBox="1"/>
          <p:nvPr/>
        </p:nvSpPr>
        <p:spPr>
          <a:xfrm>
            <a:off x="3085566" y="1383732"/>
            <a:ext cx="522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What is meant by copy?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139FFA-4290-4AA0-A992-3B072D57B46E}"/>
              </a:ext>
            </a:extLst>
          </p:cNvPr>
          <p:cNvGrpSpPr/>
          <p:nvPr/>
        </p:nvGrpSpPr>
        <p:grpSpPr>
          <a:xfrm>
            <a:off x="568108" y="651752"/>
            <a:ext cx="2178051" cy="2110293"/>
            <a:chOff x="701336" y="626777"/>
            <a:chExt cx="2219417" cy="2183907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E23B0E46-51E3-407E-BDC2-452C4199F8C6}"/>
                </a:ext>
              </a:extLst>
            </p:cNvPr>
            <p:cNvSpPr/>
            <p:nvPr/>
          </p:nvSpPr>
          <p:spPr>
            <a:xfrm>
              <a:off x="701336" y="626777"/>
              <a:ext cx="2219417" cy="2183907"/>
            </a:xfrm>
            <a:prstGeom prst="flowChartConnector">
              <a:avLst/>
            </a:prstGeom>
            <a:solidFill>
              <a:srgbClr val="00B5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Graphic 11" descr="Question mark">
              <a:extLst>
                <a:ext uri="{FF2B5EF4-FFF2-40B4-BE49-F238E27FC236}">
                  <a16:creationId xmlns:a16="http://schemas.microsoft.com/office/drawing/2014/main" id="{DFBD560C-407A-427A-ABF3-A947CDCA7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5240" y="1045991"/>
              <a:ext cx="1347013" cy="1347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9013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FC9C-D33A-47DF-9B56-0577B276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3084257"/>
            <a:ext cx="11311468" cy="3121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Guidelines state that you may copy:</a:t>
            </a:r>
          </a:p>
          <a:p>
            <a:r>
              <a:rPr lang="en-GB" dirty="0"/>
              <a:t>Up to 1 chapter or 5% of a book, whichever is greater</a:t>
            </a:r>
          </a:p>
          <a:p>
            <a:r>
              <a:rPr lang="en-GB" dirty="0"/>
              <a:t>Up to 2 articles or 5 % from a single issue of a journal, whichever is greater</a:t>
            </a:r>
          </a:p>
          <a:p>
            <a:r>
              <a:rPr lang="en-GB" dirty="0"/>
              <a:t>Within these limits, you may also make multiple copies, and copies of copies.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DD3DC-6C61-45F2-8163-CF21F7B96EB7}"/>
              </a:ext>
            </a:extLst>
          </p:cNvPr>
          <p:cNvSpPr txBox="1"/>
          <p:nvPr/>
        </p:nvSpPr>
        <p:spPr>
          <a:xfrm>
            <a:off x="3085566" y="1383732"/>
            <a:ext cx="522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How much may I copy?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BB0D4C-C5BD-44BB-9001-5E82318589E8}"/>
              </a:ext>
            </a:extLst>
          </p:cNvPr>
          <p:cNvGrpSpPr/>
          <p:nvPr/>
        </p:nvGrpSpPr>
        <p:grpSpPr>
          <a:xfrm>
            <a:off x="568108" y="651752"/>
            <a:ext cx="2178051" cy="2110293"/>
            <a:chOff x="568108" y="651752"/>
            <a:chExt cx="2178051" cy="2110293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E23B0E46-51E3-407E-BDC2-452C4199F8C6}"/>
                </a:ext>
              </a:extLst>
            </p:cNvPr>
            <p:cNvSpPr/>
            <p:nvPr/>
          </p:nvSpPr>
          <p:spPr>
            <a:xfrm>
              <a:off x="568108" y="651752"/>
              <a:ext cx="2178051" cy="2110293"/>
            </a:xfrm>
            <a:prstGeom prst="flowChartConnector">
              <a:avLst/>
            </a:prstGeom>
            <a:solidFill>
              <a:srgbClr val="00B5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Graphic 3" descr="Newspaper">
              <a:extLst>
                <a:ext uri="{FF2B5EF4-FFF2-40B4-BE49-F238E27FC236}">
                  <a16:creationId xmlns:a16="http://schemas.microsoft.com/office/drawing/2014/main" id="{F12650F0-799A-40F4-80AC-B05675D81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5107" y="1068828"/>
              <a:ext cx="1275538" cy="127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3059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FC9C-D33A-47DF-9B56-0577B276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3084257"/>
            <a:ext cx="11311468" cy="251374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licence covers:</a:t>
            </a:r>
          </a:p>
          <a:p>
            <a:r>
              <a:rPr lang="en-GB" dirty="0"/>
              <a:t>All members of the HSC workforce in Northern Ireland</a:t>
            </a:r>
          </a:p>
          <a:p>
            <a:r>
              <a:rPr lang="en-GB" dirty="0"/>
              <a:t>Includes primary care and public health 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DD3DC-6C61-45F2-8163-CF21F7B96EB7}"/>
              </a:ext>
            </a:extLst>
          </p:cNvPr>
          <p:cNvSpPr txBox="1"/>
          <p:nvPr/>
        </p:nvSpPr>
        <p:spPr>
          <a:xfrm>
            <a:off x="3085566" y="1383732"/>
            <a:ext cx="522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Who is covered?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BB0D4C-C5BD-44BB-9001-5E82318589E8}"/>
              </a:ext>
            </a:extLst>
          </p:cNvPr>
          <p:cNvGrpSpPr/>
          <p:nvPr/>
        </p:nvGrpSpPr>
        <p:grpSpPr>
          <a:xfrm>
            <a:off x="568108" y="651752"/>
            <a:ext cx="2178051" cy="2110293"/>
            <a:chOff x="568108" y="651752"/>
            <a:chExt cx="2178051" cy="2110293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E23B0E46-51E3-407E-BDC2-452C4199F8C6}"/>
                </a:ext>
              </a:extLst>
            </p:cNvPr>
            <p:cNvSpPr/>
            <p:nvPr/>
          </p:nvSpPr>
          <p:spPr>
            <a:xfrm>
              <a:off x="568108" y="651752"/>
              <a:ext cx="2178051" cy="2110293"/>
            </a:xfrm>
            <a:prstGeom prst="flowChartConnector">
              <a:avLst/>
            </a:prstGeom>
            <a:solidFill>
              <a:srgbClr val="00B5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Graphic 3" descr="Users">
              <a:extLst>
                <a:ext uri="{FF2B5EF4-FFF2-40B4-BE49-F238E27FC236}">
                  <a16:creationId xmlns:a16="http://schemas.microsoft.com/office/drawing/2014/main" id="{F12650F0-799A-40F4-80AC-B05675D81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5107" y="1068828"/>
              <a:ext cx="1275538" cy="127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757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0FC9C-D33A-47DF-9B56-0577B276E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3084257"/>
            <a:ext cx="11311468" cy="25137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Guidelines state that:</a:t>
            </a:r>
          </a:p>
          <a:p>
            <a:r>
              <a:rPr lang="en-GB" dirty="0"/>
              <a:t>You may share copies with work colleagues</a:t>
            </a:r>
          </a:p>
          <a:p>
            <a:pPr lvl="1"/>
            <a:r>
              <a:rPr lang="en-GB" dirty="0"/>
              <a:t>Need to be HSC colleagues, working in Northern Ireland</a:t>
            </a:r>
          </a:p>
          <a:p>
            <a:r>
              <a:rPr lang="en-GB" dirty="0"/>
              <a:t>You may store copies on your local PC </a:t>
            </a:r>
          </a:p>
          <a:p>
            <a:r>
              <a:rPr lang="en-GB" dirty="0"/>
              <a:t>You may also store copies on a secure network for access by colleagues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DD3DC-6C61-45F2-8163-CF21F7B96EB7}"/>
              </a:ext>
            </a:extLst>
          </p:cNvPr>
          <p:cNvSpPr txBox="1"/>
          <p:nvPr/>
        </p:nvSpPr>
        <p:spPr>
          <a:xfrm>
            <a:off x="3085566" y="1383732"/>
            <a:ext cx="522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How may I share?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BB0D4C-C5BD-44BB-9001-5E82318589E8}"/>
              </a:ext>
            </a:extLst>
          </p:cNvPr>
          <p:cNvGrpSpPr/>
          <p:nvPr/>
        </p:nvGrpSpPr>
        <p:grpSpPr>
          <a:xfrm>
            <a:off x="550333" y="651750"/>
            <a:ext cx="2178051" cy="2110293"/>
            <a:chOff x="568108" y="651752"/>
            <a:chExt cx="2178051" cy="2110293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E23B0E46-51E3-407E-BDC2-452C4199F8C6}"/>
                </a:ext>
              </a:extLst>
            </p:cNvPr>
            <p:cNvSpPr/>
            <p:nvPr/>
          </p:nvSpPr>
          <p:spPr>
            <a:xfrm>
              <a:off x="568108" y="651752"/>
              <a:ext cx="2178051" cy="2110293"/>
            </a:xfrm>
            <a:prstGeom prst="flowChartConnector">
              <a:avLst/>
            </a:prstGeom>
            <a:solidFill>
              <a:srgbClr val="00B5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Graphic 3" descr="Computer">
              <a:extLst>
                <a:ext uri="{FF2B5EF4-FFF2-40B4-BE49-F238E27FC236}">
                  <a16:creationId xmlns:a16="http://schemas.microsoft.com/office/drawing/2014/main" id="{F12650F0-799A-40F4-80AC-B05675D81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9364" y="1069128"/>
              <a:ext cx="1275538" cy="1275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229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toy&#10;&#10;Description automatically generated">
            <a:extLst>
              <a:ext uri="{FF2B5EF4-FFF2-40B4-BE49-F238E27FC236}">
                <a16:creationId xmlns:a16="http://schemas.microsoft.com/office/drawing/2014/main" id="{CD32DA13-4DDB-49B3-ADD8-C5E295EF1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675" y="705675"/>
            <a:ext cx="5446650" cy="54466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4D83EE-4BC5-4E09-B7EA-B2A81052FAC8}"/>
              </a:ext>
            </a:extLst>
          </p:cNvPr>
          <p:cNvSpPr txBox="1"/>
          <p:nvPr/>
        </p:nvSpPr>
        <p:spPr>
          <a:xfrm>
            <a:off x="4216893" y="6152325"/>
            <a:ext cx="3568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 by Peggy und Marco </a:t>
            </a:r>
            <a:r>
              <a:rPr lang="en-GB" sz="1000" dirty="0" err="1"/>
              <a:t>Lachmann-Anke</a:t>
            </a:r>
            <a:r>
              <a:rPr lang="en-GB" sz="1000" dirty="0"/>
              <a:t> from </a:t>
            </a:r>
            <a:r>
              <a:rPr lang="en-GB" sz="1000" dirty="0" err="1"/>
              <a:t>Pixabay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496942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0EDB-934A-4478-B5EA-594E9B2E7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deliver on the Licence?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42976-677C-41BC-A63F-20AF93D39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1718733"/>
            <a:ext cx="11311468" cy="414940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Requests are made through The Healthcare Library website</a:t>
            </a:r>
          </a:p>
          <a:p>
            <a:pPr lvl="1"/>
            <a:r>
              <a:rPr lang="en-GB" dirty="0"/>
              <a:t>Covers articles, chapters, and books</a:t>
            </a:r>
          </a:p>
          <a:p>
            <a:pPr lvl="1"/>
            <a:r>
              <a:rPr lang="en-GB" dirty="0"/>
              <a:t>Also options for conference proceedings, standards and theses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Automatically drops into the Library Management System</a:t>
            </a:r>
          </a:p>
          <a:p>
            <a:pPr lvl="1"/>
            <a:r>
              <a:rPr lang="en-GB" dirty="0"/>
              <a:t>Each HSC member is allocated a Home Library</a:t>
            </a:r>
          </a:p>
          <a:p>
            <a:pPr lvl="1"/>
            <a:r>
              <a:rPr lang="en-GB" dirty="0"/>
              <a:t>Home Library deals with request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Dealt with by staff working on requests, document delivery and Inter-Library Loans (ILLs)</a:t>
            </a:r>
          </a:p>
          <a:p>
            <a:pPr lvl="1"/>
            <a:r>
              <a:rPr lang="en-GB" dirty="0"/>
              <a:t>Check and process the request as required</a:t>
            </a:r>
          </a:p>
        </p:txBody>
      </p:sp>
    </p:spTree>
    <p:extLst>
      <p:ext uri="{BB962C8B-B14F-4D97-AF65-F5344CB8AC3E}">
        <p14:creationId xmlns:p14="http://schemas.microsoft.com/office/powerpoint/2010/main" val="826566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98AA-B013-44DA-9FA5-41BB4121F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to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DD8AC-32E7-43B0-B51B-1F875CC8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HSC account with the British Library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New request providers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How we request materials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Retention of articles requested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Informing the end user about copyright</a:t>
            </a:r>
          </a:p>
        </p:txBody>
      </p:sp>
    </p:spTree>
    <p:extLst>
      <p:ext uri="{BB962C8B-B14F-4D97-AF65-F5344CB8AC3E}">
        <p14:creationId xmlns:p14="http://schemas.microsoft.com/office/powerpoint/2010/main" val="3137873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3389D-BF9F-4E03-854E-534EF1BB0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Retention of Articles Requested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4C140-61FD-4144-91ED-C66572DFE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1931797"/>
            <a:ext cx="11311468" cy="387926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Guidance states that:</a:t>
            </a:r>
          </a:p>
          <a:p>
            <a:r>
              <a:rPr lang="en-GB" dirty="0"/>
              <a:t>You may store copies either on a local PC for your own personal use or on a secure network for access by colleagues.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But copies should not be stored systematically to create an electronic library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Nor should they be placed on a publicly accessible internet</a:t>
            </a:r>
          </a:p>
        </p:txBody>
      </p:sp>
    </p:spTree>
    <p:extLst>
      <p:ext uri="{BB962C8B-B14F-4D97-AF65-F5344CB8AC3E}">
        <p14:creationId xmlns:p14="http://schemas.microsoft.com/office/powerpoint/2010/main" val="269583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A3723-0BA9-41BE-A720-CA9F1762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Delivering on the CLA Licence for Health &amp; Social Care Bodies, Northern Ireland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5CBD8-9897-41B5-90E0-8B2DEA965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000" y="5094456"/>
            <a:ext cx="4176000" cy="585542"/>
          </a:xfrm>
        </p:spPr>
        <p:txBody>
          <a:bodyPr/>
          <a:lstStyle/>
          <a:p>
            <a:r>
              <a:rPr lang="en-GB" dirty="0"/>
              <a:t>Alex McIlroy</a:t>
            </a:r>
          </a:p>
        </p:txBody>
      </p:sp>
    </p:spTree>
    <p:extLst>
      <p:ext uri="{BB962C8B-B14F-4D97-AF65-F5344CB8AC3E}">
        <p14:creationId xmlns:p14="http://schemas.microsoft.com/office/powerpoint/2010/main" val="36325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67E6-6A6A-4E23-B42A-C086AF06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Advantages of the CLA Licence+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554A-4AAD-4AFF-B0C1-526AA4BD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2002819"/>
            <a:ext cx="11311468" cy="3879267"/>
          </a:xfrm>
        </p:spPr>
        <p:txBody>
          <a:bodyPr>
            <a:normAutofit/>
          </a:bodyPr>
          <a:lstStyle/>
          <a:p>
            <a:r>
              <a:rPr lang="en-GB" dirty="0"/>
              <a:t>Positives for HSC Staff</a:t>
            </a:r>
          </a:p>
          <a:p>
            <a:pPr lvl="1"/>
            <a:r>
              <a:rPr lang="en-GB" dirty="0"/>
              <a:t>Increases what they can legally do with items copied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Positives for Library staff</a:t>
            </a:r>
          </a:p>
          <a:p>
            <a:pPr lvl="1"/>
            <a:r>
              <a:rPr lang="en-GB" dirty="0"/>
              <a:t>Learning more about copyright</a:t>
            </a:r>
          </a:p>
          <a:p>
            <a:pPr lvl="1"/>
            <a:r>
              <a:rPr lang="en-GB" dirty="0"/>
              <a:t>Don’t have to print articles; can be forwarded electronically</a:t>
            </a:r>
          </a:p>
          <a:p>
            <a:pPr marL="457200" lvl="1" indent="0">
              <a:buNone/>
            </a:pPr>
            <a:endParaRPr lang="en-GB" sz="1000" dirty="0">
              <a:solidFill>
                <a:srgbClr val="FF0000"/>
              </a:solidFill>
            </a:endParaRPr>
          </a:p>
          <a:p>
            <a:r>
              <a:rPr lang="en-GB" dirty="0"/>
              <a:t>Other positives</a:t>
            </a:r>
          </a:p>
          <a:p>
            <a:pPr lvl="1"/>
            <a:r>
              <a:rPr lang="en-GB" dirty="0"/>
              <a:t>Better and closer relationship with the CLA</a:t>
            </a:r>
          </a:p>
          <a:p>
            <a:pPr lvl="1"/>
            <a:r>
              <a:rPr lang="en-GB" dirty="0"/>
              <a:t>Learning from other Library and Knowledge Services across the UK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20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67E6-6A6A-4E23-B42A-C086AF063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of the CLA Licence+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554A-4AAD-4AFF-B0C1-526AA4BD9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2002819"/>
            <a:ext cx="11311468" cy="3879267"/>
          </a:xfrm>
        </p:spPr>
        <p:txBody>
          <a:bodyPr>
            <a:normAutofit/>
          </a:bodyPr>
          <a:lstStyle/>
          <a:p>
            <a:r>
              <a:rPr lang="en-GB" dirty="0"/>
              <a:t>Challenges for HSC Staff</a:t>
            </a:r>
          </a:p>
          <a:p>
            <a:pPr lvl="1"/>
            <a:r>
              <a:rPr lang="en-GB" dirty="0"/>
              <a:t>Awareness around copyright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Challenges for Library staff</a:t>
            </a:r>
          </a:p>
          <a:p>
            <a:pPr lvl="1"/>
            <a:r>
              <a:rPr lang="en-GB" dirty="0"/>
              <a:t>Change to practices and workflow</a:t>
            </a:r>
          </a:p>
          <a:p>
            <a:pPr lvl="1"/>
            <a:r>
              <a:rPr lang="en-GB" dirty="0"/>
              <a:t>Learning new request mechanisms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Other challenges</a:t>
            </a:r>
          </a:p>
          <a:p>
            <a:pPr lvl="1"/>
            <a:r>
              <a:rPr lang="en-GB" dirty="0"/>
              <a:t>Figuring out when something doesn’t work, and how to fix it</a:t>
            </a:r>
          </a:p>
          <a:p>
            <a:pPr lvl="1"/>
            <a:r>
              <a:rPr lang="en-GB" dirty="0"/>
              <a:t>Using the 1000 allocation of articles within the year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349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6D4D-0185-4325-93C7-39D3B2F5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and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2E1B4-6F80-4B3C-8E31-EBBB03D23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1718733"/>
            <a:ext cx="11311468" cy="42115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Changing the mindset of users</a:t>
            </a:r>
          </a:p>
          <a:p>
            <a:pPr lvl="1"/>
            <a:r>
              <a:rPr lang="en-GB" dirty="0"/>
              <a:t>From £8 charge to no charge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Educating users</a:t>
            </a:r>
          </a:p>
          <a:p>
            <a:pPr lvl="1"/>
            <a:r>
              <a:rPr lang="en-GB" dirty="0"/>
              <a:t>What they can do with the finished request</a:t>
            </a:r>
          </a:p>
          <a:p>
            <a:pPr lvl="1"/>
            <a:r>
              <a:rPr lang="en-GB" dirty="0"/>
              <a:t>Copyright allowances and restrictions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Educating Library staff</a:t>
            </a:r>
          </a:p>
          <a:p>
            <a:pPr lvl="1"/>
            <a:r>
              <a:rPr lang="en-GB" dirty="0"/>
              <a:t>Copyright allowances and restrictions</a:t>
            </a:r>
          </a:p>
          <a:p>
            <a:pPr lvl="1"/>
            <a:r>
              <a:rPr lang="en-GB" dirty="0"/>
              <a:t>Manging the request</a:t>
            </a:r>
          </a:p>
          <a:p>
            <a:pPr lvl="1"/>
            <a:r>
              <a:rPr lang="en-GB" dirty="0"/>
              <a:t>Managing expectations from users</a:t>
            </a:r>
          </a:p>
        </p:txBody>
      </p:sp>
    </p:spTree>
    <p:extLst>
      <p:ext uri="{BB962C8B-B14F-4D97-AF65-F5344CB8AC3E}">
        <p14:creationId xmlns:p14="http://schemas.microsoft.com/office/powerpoint/2010/main" val="3542312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8DC7E-4C86-43C1-A058-8535F7556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1154097"/>
            <a:ext cx="11311468" cy="5060272"/>
          </a:xfrm>
        </p:spPr>
        <p:txBody>
          <a:bodyPr>
            <a:normAutofit/>
          </a:bodyPr>
          <a:lstStyle/>
          <a:p>
            <a:r>
              <a:rPr lang="en-GB" dirty="0"/>
              <a:t>Marketing campaigns</a:t>
            </a:r>
          </a:p>
          <a:p>
            <a:endParaRPr lang="en-GB" sz="1000" dirty="0"/>
          </a:p>
          <a:p>
            <a:pPr lvl="1"/>
            <a:r>
              <a:rPr lang="en-GB" dirty="0"/>
              <a:t>Social media</a:t>
            </a:r>
          </a:p>
          <a:p>
            <a:pPr lvl="2"/>
            <a:r>
              <a:rPr lang="en-GB" dirty="0"/>
              <a:t>Copyright 10</a:t>
            </a:r>
          </a:p>
          <a:p>
            <a:pPr lvl="2"/>
            <a:r>
              <a:rPr lang="en-GB" dirty="0"/>
              <a:t>Copyright 4</a:t>
            </a:r>
          </a:p>
          <a:p>
            <a:pPr marL="914400" lvl="2" indent="0">
              <a:buNone/>
            </a:pPr>
            <a:endParaRPr lang="en-GB" sz="1000" dirty="0"/>
          </a:p>
          <a:p>
            <a:pPr lvl="1"/>
            <a:r>
              <a:rPr lang="en-GB" dirty="0"/>
              <a:t>Posters and infographics</a:t>
            </a:r>
          </a:p>
          <a:p>
            <a:pPr lvl="2"/>
            <a:r>
              <a:rPr lang="en-GB" dirty="0"/>
              <a:t>Displayed in Healthcare Library branches</a:t>
            </a:r>
          </a:p>
          <a:p>
            <a:pPr lvl="2"/>
            <a:r>
              <a:rPr lang="en-GB" dirty="0"/>
              <a:t>Advertising feature on self-service facilities</a:t>
            </a:r>
          </a:p>
          <a:p>
            <a:pPr marL="914400" lvl="2" indent="0">
              <a:buNone/>
            </a:pPr>
            <a:endParaRPr lang="en-GB" sz="1000" dirty="0"/>
          </a:p>
          <a:p>
            <a:pPr lvl="1"/>
            <a:r>
              <a:rPr lang="en-GB" dirty="0"/>
              <a:t>Training sessions</a:t>
            </a:r>
          </a:p>
          <a:p>
            <a:pPr lvl="2"/>
            <a:r>
              <a:rPr lang="en-GB" dirty="0"/>
              <a:t>Highlighted in training provided by Specialist Librarians</a:t>
            </a:r>
          </a:p>
          <a:p>
            <a:pPr lvl="2"/>
            <a:r>
              <a:rPr lang="en-GB" dirty="0"/>
              <a:t>Pop-up Libraries, and Market Stall events</a:t>
            </a:r>
          </a:p>
        </p:txBody>
      </p:sp>
    </p:spTree>
    <p:extLst>
      <p:ext uri="{BB962C8B-B14F-4D97-AF65-F5344CB8AC3E}">
        <p14:creationId xmlns:p14="http://schemas.microsoft.com/office/powerpoint/2010/main" val="2916298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622184E-2F68-4B3A-8E42-4C4373FE6E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97" y="582921"/>
            <a:ext cx="9966756" cy="4983378"/>
          </a:xfrm>
        </p:spPr>
      </p:pic>
    </p:spTree>
    <p:extLst>
      <p:ext uri="{BB962C8B-B14F-4D97-AF65-F5344CB8AC3E}">
        <p14:creationId xmlns:p14="http://schemas.microsoft.com/office/powerpoint/2010/main" val="748763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497174-784A-4622-BC5E-F620260E0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38" y="221422"/>
            <a:ext cx="3207578" cy="641515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739AB9-215B-4754-BDD5-9B6C6B50FFC1}"/>
              </a:ext>
            </a:extLst>
          </p:cNvPr>
          <p:cNvSpPr txBox="1"/>
          <p:nvPr/>
        </p:nvSpPr>
        <p:spPr>
          <a:xfrm>
            <a:off x="5273336" y="2413337"/>
            <a:ext cx="6658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HSC Copyright Infographic</a:t>
            </a:r>
          </a:p>
          <a:p>
            <a:endParaRPr lang="en-GB" dirty="0"/>
          </a:p>
          <a:p>
            <a:r>
              <a:rPr lang="en-GB" dirty="0"/>
              <a:t>Used as poster and advertising feature on self-service facilities</a:t>
            </a:r>
          </a:p>
          <a:p>
            <a:endParaRPr lang="en-GB" dirty="0"/>
          </a:p>
          <a:p>
            <a:r>
              <a:rPr lang="en-GB" dirty="0"/>
              <a:t>Picked out key features of the main poster provided by the CLA</a:t>
            </a:r>
          </a:p>
          <a:p>
            <a:endParaRPr lang="en-GB" dirty="0"/>
          </a:p>
          <a:p>
            <a:r>
              <a:rPr lang="en-GB" dirty="0"/>
              <a:t>Advised users who to contact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02385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88C14C-16F5-40F2-B30F-F926FD09967F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292658"/>
              </p:ext>
            </p:extLst>
          </p:nvPr>
        </p:nvGraphicFramePr>
        <p:xfrm>
          <a:off x="964861" y="244363"/>
          <a:ext cx="4370619" cy="6182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4533723" imgH="6415694" progId="AcroExch.Document.DC">
                  <p:embed/>
                </p:oleObj>
              </mc:Choice>
              <mc:Fallback>
                <p:oleObj name="Acrobat Document" r:id="rId3" imgW="4533723" imgH="6415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4861" y="244363"/>
                        <a:ext cx="4370619" cy="61826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DB1BF8E-D0A0-4D46-B0B1-1FE340D47DDA}"/>
              </a:ext>
            </a:extLst>
          </p:cNvPr>
          <p:cNvSpPr txBox="1"/>
          <p:nvPr/>
        </p:nvSpPr>
        <p:spPr>
          <a:xfrm>
            <a:off x="5885895" y="2274838"/>
            <a:ext cx="5341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HSC Copyright Poster</a:t>
            </a:r>
          </a:p>
          <a:p>
            <a:endParaRPr lang="en-GB" dirty="0"/>
          </a:p>
          <a:p>
            <a:r>
              <a:rPr lang="en-GB" dirty="0"/>
              <a:t>Created by the Copyright Licensing Agency</a:t>
            </a:r>
          </a:p>
          <a:p>
            <a:endParaRPr lang="en-GB" dirty="0"/>
          </a:p>
          <a:p>
            <a:r>
              <a:rPr lang="en-GB" dirty="0"/>
              <a:t>Covered the main points of the licence</a:t>
            </a:r>
          </a:p>
          <a:p>
            <a:endParaRPr lang="en-GB" dirty="0"/>
          </a:p>
          <a:p>
            <a:r>
              <a:rPr lang="en-GB" dirty="0"/>
              <a:t>On display at photocopiers, scanners and printers within the Healthcare Library branches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93233C-30D0-45B0-B7B0-8176A27B683A}"/>
              </a:ext>
            </a:extLst>
          </p:cNvPr>
          <p:cNvSpPr txBox="1"/>
          <p:nvPr/>
        </p:nvSpPr>
        <p:spPr>
          <a:xfrm>
            <a:off x="1713390" y="6319280"/>
            <a:ext cx="26988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Document courtesy of The Copyright Licensing Agency</a:t>
            </a:r>
          </a:p>
        </p:txBody>
      </p:sp>
    </p:spTree>
    <p:extLst>
      <p:ext uri="{BB962C8B-B14F-4D97-AF65-F5344CB8AC3E}">
        <p14:creationId xmlns:p14="http://schemas.microsoft.com/office/powerpoint/2010/main" val="19924324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698F-0D72-46C9-8638-CE8DEDEB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Knowledge Sharing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480A95-7336-4235-B7C4-336DA4A01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447" y="1301882"/>
            <a:ext cx="4495106" cy="449510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441DD-6981-4D87-9EDA-16032EBCA152}"/>
              </a:ext>
            </a:extLst>
          </p:cNvPr>
          <p:cNvSpPr txBox="1"/>
          <p:nvPr/>
        </p:nvSpPr>
        <p:spPr>
          <a:xfrm>
            <a:off x="4439410" y="5930284"/>
            <a:ext cx="35333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Image by Peggy und Marco </a:t>
            </a:r>
            <a:r>
              <a:rPr lang="en-GB" sz="1000" dirty="0" err="1"/>
              <a:t>Lachmann-Anke</a:t>
            </a:r>
            <a:r>
              <a:rPr lang="en-GB" sz="1000" dirty="0"/>
              <a:t> from </a:t>
            </a:r>
            <a:r>
              <a:rPr lang="en-GB" sz="1000" dirty="0" err="1"/>
              <a:t>Pixabay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08686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2570B-18AE-4650-BE06-4500B5D27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6" y="1065772"/>
            <a:ext cx="11311468" cy="4726455"/>
          </a:xfrm>
        </p:spPr>
        <p:txBody>
          <a:bodyPr>
            <a:normAutofit/>
          </a:bodyPr>
          <a:lstStyle/>
          <a:p>
            <a:r>
              <a:rPr lang="en-GB" dirty="0"/>
              <a:t>Much still to be gained from knowledge sharing</a:t>
            </a:r>
          </a:p>
          <a:p>
            <a:pPr lvl="1"/>
            <a:r>
              <a:rPr lang="en-GB" dirty="0"/>
              <a:t>The Healthcare Library of Northern Ireland</a:t>
            </a:r>
          </a:p>
          <a:p>
            <a:pPr lvl="1"/>
            <a:r>
              <a:rPr lang="en-GB" dirty="0"/>
              <a:t>Health Education England</a:t>
            </a:r>
          </a:p>
          <a:p>
            <a:pPr lvl="1"/>
            <a:r>
              <a:rPr lang="en-GB" dirty="0"/>
              <a:t>Knowledge Services NHS Education for Scotland</a:t>
            </a:r>
          </a:p>
          <a:p>
            <a:pPr lvl="1"/>
            <a:r>
              <a:rPr lang="en-GB" dirty="0"/>
              <a:t>NHS Wales e-lib for health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Share experiences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Build knowledge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Development of staff guides</a:t>
            </a:r>
          </a:p>
        </p:txBody>
      </p:sp>
    </p:spTree>
    <p:extLst>
      <p:ext uri="{BB962C8B-B14F-4D97-AF65-F5344CB8AC3E}">
        <p14:creationId xmlns:p14="http://schemas.microsoft.com/office/powerpoint/2010/main" val="2149102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86A7-BAC1-4607-957C-DEB1F14A1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Made…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71A9D-D84A-43C4-9094-7A504BB7D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Now in our final year of the current licence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Making better use of the 1000 article allocation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Faster process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Articles not encrypted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Storing articles</a:t>
            </a:r>
          </a:p>
        </p:txBody>
      </p:sp>
    </p:spTree>
    <p:extLst>
      <p:ext uri="{BB962C8B-B14F-4D97-AF65-F5344CB8AC3E}">
        <p14:creationId xmlns:p14="http://schemas.microsoft.com/office/powerpoint/2010/main" val="7672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EEDA-2BA0-4901-BBAF-24EA9B4FC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C1729-F923-4905-AA18-DEB7A0473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 to The Healthcare Library of Northern Ireland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CLA licence for HSC Bodies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Advantages and challenges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Progress made</a:t>
            </a:r>
          </a:p>
          <a:p>
            <a:endParaRPr lang="en-GB" sz="1000" dirty="0"/>
          </a:p>
          <a:p>
            <a:r>
              <a:rPr lang="en-GB" dirty="0"/>
              <a:t>Future development</a:t>
            </a:r>
          </a:p>
        </p:txBody>
      </p:sp>
    </p:spTree>
    <p:extLst>
      <p:ext uri="{BB962C8B-B14F-4D97-AF65-F5344CB8AC3E}">
        <p14:creationId xmlns:p14="http://schemas.microsoft.com/office/powerpoint/2010/main" val="727890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8FEB6-F37C-4CD9-9BEA-D837DC579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776FF-94AF-48BA-A7D6-158C7ADE9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Review the licence</a:t>
            </a:r>
          </a:p>
          <a:p>
            <a:pPr lvl="1"/>
            <a:r>
              <a:rPr lang="en-GB" dirty="0"/>
              <a:t>Department of Health and CLA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Increase awareness of the Licence</a:t>
            </a:r>
          </a:p>
          <a:p>
            <a:pPr lvl="1"/>
            <a:r>
              <a:rPr lang="en-GB" dirty="0"/>
              <a:t>Continue to increase the uptake of the 1000 article allocations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Continue to market the licence and the Document Delivery / ILL Service</a:t>
            </a:r>
          </a:p>
          <a:p>
            <a:pPr lvl="1"/>
            <a:r>
              <a:rPr lang="en-GB" dirty="0"/>
              <a:t>Highlight the service</a:t>
            </a:r>
          </a:p>
          <a:p>
            <a:pPr lvl="1"/>
            <a:r>
              <a:rPr lang="en-GB" dirty="0"/>
              <a:t>Market across different platforms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700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5557-19CD-40E6-BDBE-0F1A4558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E275-12D6-4ED7-A1B5-4BA0AA0AB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1718733"/>
            <a:ext cx="11311468" cy="4371349"/>
          </a:xfrm>
        </p:spPr>
        <p:txBody>
          <a:bodyPr/>
          <a:lstStyle/>
          <a:p>
            <a:r>
              <a:rPr lang="en-GB" dirty="0"/>
              <a:t>References</a:t>
            </a:r>
          </a:p>
          <a:p>
            <a:pPr lvl="1"/>
            <a:r>
              <a:rPr lang="en-GB" dirty="0"/>
              <a:t>CLA Licence for Northern Ireland Health Service</a:t>
            </a:r>
          </a:p>
          <a:p>
            <a:pPr marL="914400" lvl="2" indent="0">
              <a:buNone/>
            </a:pPr>
            <a:r>
              <a:rPr lang="en-GB" dirty="0">
                <a:hlinkClick r:id="rId2"/>
              </a:rPr>
              <a:t>https://www.cla.co.uk/northern-ireland-health-service-licence</a:t>
            </a:r>
            <a:endParaRPr lang="en-GB" dirty="0"/>
          </a:p>
          <a:p>
            <a:pPr lvl="1"/>
            <a:r>
              <a:rPr lang="en-GB" dirty="0"/>
              <a:t>The Healthcare Library of Northern Ireland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sz="2000" dirty="0">
                <a:hlinkClick r:id="rId3"/>
              </a:rPr>
              <a:t>https://healthcarelibrary.qub.ac.uk/</a:t>
            </a:r>
            <a:endParaRPr lang="en-GB" sz="2000" dirty="0"/>
          </a:p>
          <a:p>
            <a:pPr marL="457200" lvl="1" indent="0">
              <a:buNone/>
            </a:pPr>
            <a:endParaRPr lang="en-GB" sz="800" dirty="0"/>
          </a:p>
          <a:p>
            <a:r>
              <a:rPr lang="en-GB" sz="2400" dirty="0"/>
              <a:t>Contact</a:t>
            </a:r>
          </a:p>
          <a:p>
            <a:pPr lvl="1"/>
            <a:r>
              <a:rPr lang="en-GB" sz="2000" dirty="0"/>
              <a:t>Alex McIlroy </a:t>
            </a:r>
          </a:p>
          <a:p>
            <a:pPr lvl="2"/>
            <a:r>
              <a:rPr lang="en-GB" sz="1600" dirty="0">
                <a:hlinkClick r:id="rId4"/>
              </a:rPr>
              <a:t>alex.mcilroy@healthcarelibrary.qub.ac.uk</a:t>
            </a:r>
            <a:endParaRPr lang="en-GB" sz="1600" dirty="0"/>
          </a:p>
          <a:p>
            <a:pPr lvl="1"/>
            <a:r>
              <a:rPr lang="en-GB" sz="2000" dirty="0"/>
              <a:t>Follow The Healthcare Library of Northern Ireland on twitter</a:t>
            </a:r>
          </a:p>
          <a:p>
            <a:pPr lvl="2"/>
            <a:r>
              <a:rPr lang="en-GB" sz="1600" dirty="0"/>
              <a:t>@</a:t>
            </a:r>
            <a:r>
              <a:rPr lang="en-GB" sz="1600" dirty="0" err="1"/>
              <a:t>healthcarelib</a:t>
            </a:r>
            <a:r>
              <a:rPr lang="en-GB" sz="1600" dirty="0"/>
              <a:t> 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48429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07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ADF5-F3EE-4E21-9E13-E76507127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The Healthcare Library of Northern Ireland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4F92D-10C2-4876-881D-38C40658D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/>
              <a:t>The library and information service for healthcare professionals in Northern Ireland</a:t>
            </a:r>
          </a:p>
        </p:txBody>
      </p:sp>
    </p:spTree>
    <p:extLst>
      <p:ext uri="{BB962C8B-B14F-4D97-AF65-F5344CB8AC3E}">
        <p14:creationId xmlns:p14="http://schemas.microsoft.com/office/powerpoint/2010/main" val="44665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AF6FD-7F8B-4ACE-BBBF-4082F866D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941033"/>
            <a:ext cx="11311468" cy="4656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We help delivery world class patient care by providing health and social care (HSC) professionals with..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free library and information services</a:t>
            </a:r>
          </a:p>
          <a:p>
            <a:r>
              <a:rPr lang="en-GB" dirty="0"/>
              <a:t>expert advice and training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/>
              <a:t>..to support..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patient care</a:t>
            </a:r>
          </a:p>
          <a:p>
            <a:r>
              <a:rPr lang="en-GB" dirty="0"/>
              <a:t>evidence-based practice</a:t>
            </a:r>
          </a:p>
          <a:p>
            <a:r>
              <a:rPr lang="en-GB" dirty="0"/>
              <a:t>continuous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34424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BF77-7254-4987-881E-440BA234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2736C-5769-403C-AB45-B0E2C276C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3" y="1718733"/>
            <a:ext cx="11311468" cy="4362471"/>
          </a:xfrm>
        </p:spPr>
        <p:txBody>
          <a:bodyPr/>
          <a:lstStyle/>
          <a:p>
            <a:r>
              <a:rPr lang="en-GB" dirty="0"/>
              <a:t>Library Services</a:t>
            </a:r>
          </a:p>
          <a:p>
            <a:pPr lvl="1"/>
            <a:r>
              <a:rPr lang="en-GB" dirty="0"/>
              <a:t>Free access to a range of general library services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Digital Information Services</a:t>
            </a:r>
          </a:p>
          <a:p>
            <a:pPr lvl="1"/>
            <a:r>
              <a:rPr lang="en-GB" dirty="0"/>
              <a:t>Access to an extensive collection of digital resources, allowing remote access to the Library at any time, from any location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Expert Training and Support</a:t>
            </a:r>
          </a:p>
          <a:p>
            <a:pPr lvl="1"/>
            <a:r>
              <a:rPr lang="en-GB" dirty="0"/>
              <a:t>Provision of, and training on resources to improve research outcomes</a:t>
            </a:r>
          </a:p>
        </p:txBody>
      </p:sp>
    </p:spTree>
    <p:extLst>
      <p:ext uri="{BB962C8B-B14F-4D97-AF65-F5344CB8AC3E}">
        <p14:creationId xmlns:p14="http://schemas.microsoft.com/office/powerpoint/2010/main" val="309527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2736C-5769-403C-AB45-B0E2C276C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4" y="1793289"/>
            <a:ext cx="11311468" cy="418138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Service delivered digitally and physically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Digitally via The Healthcare Library of Northern Ireland website</a:t>
            </a:r>
          </a:p>
          <a:p>
            <a:pPr lvl="1"/>
            <a:r>
              <a:rPr lang="en-GB" dirty="0">
                <a:hlinkClick r:id="rId2"/>
              </a:rPr>
              <a:t>www.healthcarelibrary.qub.ac.uk</a:t>
            </a:r>
            <a:endParaRPr lang="en-GB" dirty="0"/>
          </a:p>
          <a:p>
            <a:pPr lvl="1"/>
            <a:r>
              <a:rPr lang="en-GB" dirty="0"/>
              <a:t>Primary gateway to electronic resources for HSC professionals</a:t>
            </a:r>
          </a:p>
          <a:p>
            <a:pPr lvl="1"/>
            <a:r>
              <a:rPr lang="en-GB" dirty="0"/>
              <a:t>Provided with username and password on joining as a member</a:t>
            </a:r>
          </a:p>
          <a:p>
            <a:pPr marL="457200" lvl="1" indent="0">
              <a:buNone/>
            </a:pPr>
            <a:endParaRPr lang="en-GB" sz="1000" dirty="0"/>
          </a:p>
          <a:p>
            <a:r>
              <a:rPr lang="en-GB" dirty="0"/>
              <a:t>Physically via facilities at locations across Northern Ireland</a:t>
            </a:r>
          </a:p>
          <a:p>
            <a:pPr lvl="1"/>
            <a:r>
              <a:rPr lang="en-GB" dirty="0"/>
              <a:t>6 regional and HSC Trust based libraries</a:t>
            </a:r>
          </a:p>
          <a:p>
            <a:pPr lvl="1"/>
            <a:r>
              <a:rPr lang="en-GB" dirty="0"/>
              <a:t>Also includes access to The McClay Library at Queen’s University Belfast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168013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42791E8A-9196-4BC8-B89F-CEB0086E4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99" y="1460170"/>
            <a:ext cx="4914992" cy="39376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C25792-0BC4-4247-9717-24085E92149F}"/>
              </a:ext>
            </a:extLst>
          </p:cNvPr>
          <p:cNvSpPr txBox="1"/>
          <p:nvPr/>
        </p:nvSpPr>
        <p:spPr>
          <a:xfrm>
            <a:off x="440266" y="1003223"/>
            <a:ext cx="313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Healthcare Library of Northern Ireland at Altnagelvin Area 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9510D-EBA4-4FD2-B124-9F8C1C2F327F}"/>
              </a:ext>
            </a:extLst>
          </p:cNvPr>
          <p:cNvSpPr txBox="1"/>
          <p:nvPr/>
        </p:nvSpPr>
        <p:spPr>
          <a:xfrm>
            <a:off x="440266" y="2797705"/>
            <a:ext cx="313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Healthcare Library of Northern Ireland at </a:t>
            </a:r>
          </a:p>
          <a:p>
            <a:r>
              <a:rPr lang="en-GB" dirty="0"/>
              <a:t>Antrim Area Hospital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752FE6-BFA5-40D5-A87E-FB3B5D1F7327}"/>
              </a:ext>
            </a:extLst>
          </p:cNvPr>
          <p:cNvSpPr txBox="1"/>
          <p:nvPr/>
        </p:nvSpPr>
        <p:spPr>
          <a:xfrm>
            <a:off x="440266" y="4592187"/>
            <a:ext cx="313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Healthcare Library of Northern Ireland at Craigavon Area Hospital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4436C-160B-4A87-8C9E-55979FD2624A}"/>
              </a:ext>
            </a:extLst>
          </p:cNvPr>
          <p:cNvSpPr txBox="1"/>
          <p:nvPr/>
        </p:nvSpPr>
        <p:spPr>
          <a:xfrm>
            <a:off x="8617834" y="1003223"/>
            <a:ext cx="313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Healthcare Library of Northern Ireland at </a:t>
            </a:r>
          </a:p>
          <a:p>
            <a:r>
              <a:rPr lang="en-GB" dirty="0"/>
              <a:t>Royal Victoria Hospital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C88B7-B848-4522-99A1-BFF04D83116E}"/>
              </a:ext>
            </a:extLst>
          </p:cNvPr>
          <p:cNvSpPr txBox="1"/>
          <p:nvPr/>
        </p:nvSpPr>
        <p:spPr>
          <a:xfrm>
            <a:off x="8727901" y="2797705"/>
            <a:ext cx="313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Healthcare Library of Northern Ireland at QUB Medical Biology Centre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466153-D276-441F-89D1-FDADFAEF3273}"/>
              </a:ext>
            </a:extLst>
          </p:cNvPr>
          <p:cNvSpPr txBox="1"/>
          <p:nvPr/>
        </p:nvSpPr>
        <p:spPr>
          <a:xfrm>
            <a:off x="8617548" y="4592187"/>
            <a:ext cx="33546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Healthcare Library of Northern Ireland at Knockbracken Healthcare Park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E55B3B-84BA-4505-A543-A84F94A4E31F}"/>
              </a:ext>
            </a:extLst>
          </p:cNvPr>
          <p:cNvCxnSpPr>
            <a:cxnSpLocks/>
          </p:cNvCxnSpPr>
          <p:nvPr/>
        </p:nvCxnSpPr>
        <p:spPr>
          <a:xfrm>
            <a:off x="3187083" y="1460170"/>
            <a:ext cx="2272684" cy="6793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0680B8-BAFC-49C3-BE30-DCB33623105B}"/>
              </a:ext>
            </a:extLst>
          </p:cNvPr>
          <p:cNvCxnSpPr>
            <a:cxnSpLocks/>
          </p:cNvCxnSpPr>
          <p:nvPr/>
        </p:nvCxnSpPr>
        <p:spPr>
          <a:xfrm flipV="1">
            <a:off x="3302493" y="2965142"/>
            <a:ext cx="3311371" cy="18643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769AE7-89C6-4780-831F-826FB6724505}"/>
              </a:ext>
            </a:extLst>
          </p:cNvPr>
          <p:cNvCxnSpPr/>
          <p:nvPr/>
        </p:nvCxnSpPr>
        <p:spPr>
          <a:xfrm flipV="1">
            <a:off x="3302493" y="3799643"/>
            <a:ext cx="3116062" cy="12542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700EDB-33E2-481B-9AB6-3029243083C2}"/>
              </a:ext>
            </a:extLst>
          </p:cNvPr>
          <p:cNvCxnSpPr>
            <a:cxnSpLocks/>
          </p:cNvCxnSpPr>
          <p:nvPr/>
        </p:nvCxnSpPr>
        <p:spPr>
          <a:xfrm flipH="1">
            <a:off x="7208668" y="1808722"/>
            <a:ext cx="1408881" cy="13428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449614-9E1B-4D1F-87AA-99BC4486EA36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7297445" y="3151574"/>
            <a:ext cx="1430456" cy="1077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D42C75-4126-4B00-8835-9EAAD355A591}"/>
              </a:ext>
            </a:extLst>
          </p:cNvPr>
          <p:cNvCxnSpPr>
            <a:cxnSpLocks/>
          </p:cNvCxnSpPr>
          <p:nvPr/>
        </p:nvCxnSpPr>
        <p:spPr>
          <a:xfrm>
            <a:off x="7208668" y="3429000"/>
            <a:ext cx="1408880" cy="14892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75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1BF77-7254-4987-881E-440BA234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2736C-5769-403C-AB45-B0E2C276C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334" y="1931798"/>
            <a:ext cx="11311468" cy="3634502"/>
          </a:xfrm>
        </p:spPr>
        <p:txBody>
          <a:bodyPr/>
          <a:lstStyle/>
          <a:p>
            <a:r>
              <a:rPr lang="en-GB" dirty="0"/>
              <a:t>Long standing partnership between Queen’s University Belfast and the Department of Health (Northern Ireland)</a:t>
            </a:r>
          </a:p>
          <a:p>
            <a:pPr marL="0" indent="0">
              <a:buNone/>
            </a:pPr>
            <a:endParaRPr lang="en-GB" sz="1000" dirty="0"/>
          </a:p>
          <a:p>
            <a:r>
              <a:rPr lang="en-GB" dirty="0"/>
              <a:t>Library service provided through The Healthcare Library of Northern Ireland</a:t>
            </a:r>
          </a:p>
          <a:p>
            <a:pPr lvl="1"/>
            <a:r>
              <a:rPr lang="en-GB" dirty="0"/>
              <a:t>Previously Health on the Net Northern Ireland</a:t>
            </a:r>
          </a:p>
          <a:p>
            <a:pPr lvl="1"/>
            <a:r>
              <a:rPr lang="en-GB" dirty="0"/>
              <a:t>Rebranded as The Healthcare Library of Northern Ireland in 2018</a:t>
            </a:r>
          </a:p>
        </p:txBody>
      </p:sp>
    </p:spTree>
    <p:extLst>
      <p:ext uri="{BB962C8B-B14F-4D97-AF65-F5344CB8AC3E}">
        <p14:creationId xmlns:p14="http://schemas.microsoft.com/office/powerpoint/2010/main" val="3737238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althcare Lib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00B5CC"/>
      </a:accent1>
      <a:accent2>
        <a:srgbClr val="575756"/>
      </a:accent2>
      <a:accent3>
        <a:srgbClr val="6AB651"/>
      </a:accent3>
      <a:accent4>
        <a:srgbClr val="68509C"/>
      </a:accent4>
      <a:accent5>
        <a:srgbClr val="CE537B"/>
      </a:accent5>
      <a:accent6>
        <a:srgbClr val="D4A452"/>
      </a:accent6>
      <a:hlink>
        <a:srgbClr val="00B5CC"/>
      </a:hlink>
      <a:folHlink>
        <a:srgbClr val="CE53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care lib P Point Template v.4" id="{E425DB58-E661-4316-90F1-E0232DD214AA}" vid="{CF132B64-28CF-4F9F-8376-3922F5B1D46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37554CEC448D42BE49E14242231808" ma:contentTypeVersion="0" ma:contentTypeDescription="Create a new document." ma:contentTypeScope="" ma:versionID="b77a23e2e7e64d790151a8225442075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C0D4A6-68F1-4098-A29A-E9D4A45786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3C3298-A4DE-42E7-88F9-F45F072523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0486D5-5E80-4BE8-AFA8-088C825ECEEB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1210</Words>
  <Application>Microsoft Office PowerPoint</Application>
  <PresentationFormat>Widescreen</PresentationFormat>
  <Paragraphs>232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Office Theme</vt:lpstr>
      <vt:lpstr>Acrobat Document</vt:lpstr>
      <vt:lpstr>PowerPoint Presentation</vt:lpstr>
      <vt:lpstr>Delivering on the CLA Licence for Health &amp; Social Care Bodies, Northern Ireland</vt:lpstr>
      <vt:lpstr>PowerPoint Presentation</vt:lpstr>
      <vt:lpstr>The Healthcare Library of Northern Ireland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 Licence for HSC Bodies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 deliver on the Licence?</vt:lpstr>
      <vt:lpstr>Changes to Practices</vt:lpstr>
      <vt:lpstr>Retention of Articles Requested</vt:lpstr>
      <vt:lpstr>Advantages of the CLA Licence+</vt:lpstr>
      <vt:lpstr>Challenges of the CLA Licence+</vt:lpstr>
      <vt:lpstr>Education and Marketing</vt:lpstr>
      <vt:lpstr>PowerPoint Presentation</vt:lpstr>
      <vt:lpstr>PowerPoint Presentation</vt:lpstr>
      <vt:lpstr>PowerPoint Presentation</vt:lpstr>
      <vt:lpstr>PowerPoint Presentation</vt:lpstr>
      <vt:lpstr>Knowledge Sharing</vt:lpstr>
      <vt:lpstr>PowerPoint Presentation</vt:lpstr>
      <vt:lpstr>Progress Made…</vt:lpstr>
      <vt:lpstr>The Future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Feeney</dc:creator>
  <cp:lastModifiedBy>Alex McIlroy</cp:lastModifiedBy>
  <cp:revision>31</cp:revision>
  <cp:lastPrinted>2019-06-08T11:31:21Z</cp:lastPrinted>
  <dcterms:created xsi:type="dcterms:W3CDTF">2018-05-22T12:36:55Z</dcterms:created>
  <dcterms:modified xsi:type="dcterms:W3CDTF">2019-06-19T18:48:49Z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0x0101009937554CEC448D42BE49E14242231808</vt:lpwstr>
  </property>
</Properties>
</file>